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430" r:id="rId2"/>
    <p:sldId id="443" r:id="rId3"/>
    <p:sldId id="884" r:id="rId4"/>
    <p:sldId id="431" r:id="rId5"/>
    <p:sldId id="960" r:id="rId6"/>
    <p:sldId id="961" r:id="rId7"/>
    <p:sldId id="885" r:id="rId8"/>
    <p:sldId id="1019" r:id="rId9"/>
    <p:sldId id="1016" r:id="rId10"/>
    <p:sldId id="1020" r:id="rId11"/>
    <p:sldId id="1021" r:id="rId12"/>
    <p:sldId id="1022" r:id="rId13"/>
    <p:sldId id="1029" r:id="rId14"/>
    <p:sldId id="1024" r:id="rId15"/>
    <p:sldId id="1025" r:id="rId16"/>
    <p:sldId id="1027" r:id="rId17"/>
    <p:sldId id="1017" r:id="rId18"/>
    <p:sldId id="997" r:id="rId19"/>
    <p:sldId id="1036" r:id="rId20"/>
    <p:sldId id="949" r:id="rId21"/>
    <p:sldId id="1009" r:id="rId22"/>
    <p:sldId id="989" r:id="rId23"/>
    <p:sldId id="1030" r:id="rId24"/>
    <p:sldId id="1028" r:id="rId25"/>
    <p:sldId id="1011" r:id="rId26"/>
    <p:sldId id="1003" r:id="rId27"/>
    <p:sldId id="1034" r:id="rId28"/>
    <p:sldId id="1035" r:id="rId29"/>
    <p:sldId id="1013" r:id="rId30"/>
    <p:sldId id="1006" r:id="rId31"/>
    <p:sldId id="987" r:id="rId32"/>
    <p:sldId id="1037" r:id="rId33"/>
    <p:sldId id="887" r:id="rId34"/>
    <p:sldId id="935" r:id="rId35"/>
    <p:sldId id="936" r:id="rId36"/>
    <p:sldId id="937" r:id="rId37"/>
    <p:sldId id="938" r:id="rId38"/>
    <p:sldId id="448" r:id="rId39"/>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79388" autoAdjust="0"/>
  </p:normalViewPr>
  <p:slideViewPr>
    <p:cSldViewPr snapToGrid="0" snapToObjects="1" showGuides="1">
      <p:cViewPr varScale="1">
        <p:scale>
          <a:sx n="114" d="100"/>
          <a:sy n="114" d="100"/>
        </p:scale>
        <p:origin x="414" y="114"/>
      </p:cViewPr>
      <p:guideLst>
        <p:guide orient="horz" pos="2160"/>
        <p:guide pos="3840"/>
      </p:guideLst>
    </p:cSldViewPr>
  </p:slideViewPr>
  <p:outlineViewPr>
    <p:cViewPr>
      <p:scale>
        <a:sx n="33" d="100"/>
        <a:sy n="33" d="100"/>
      </p:scale>
      <p:origin x="0" y="-12536"/>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99" d="100"/>
          <a:sy n="99" d="100"/>
        </p:scale>
        <p:origin x="218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Test Results</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Sheet2!$B$1</c:f>
              <c:strCache>
                <c:ptCount val="1"/>
                <c:pt idx="0">
                  <c:v>Actual result</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Dir val="y"/>
            <c:errBarType val="both"/>
            <c:errValType val="stdErr"/>
            <c:noEndCap val="0"/>
            <c:spPr>
              <a:noFill/>
              <a:ln w="9525">
                <a:solidFill>
                  <a:schemeClr val="tx1">
                    <a:lumMod val="65000"/>
                    <a:lumOff val="35000"/>
                  </a:schemeClr>
                </a:solidFill>
                <a:round/>
              </a:ln>
              <a:effectLst/>
            </c:spPr>
          </c:errBars>
          <c:val>
            <c:numRef>
              <c:f>Sheet2!$B$2:$B$5</c:f>
              <c:numCache>
                <c:formatCode>General</c:formatCode>
                <c:ptCount val="4"/>
                <c:pt idx="0">
                  <c:v>2</c:v>
                </c:pt>
                <c:pt idx="1">
                  <c:v>4</c:v>
                </c:pt>
                <c:pt idx="2">
                  <c:v>8</c:v>
                </c:pt>
                <c:pt idx="3">
                  <c:v>16</c:v>
                </c:pt>
              </c:numCache>
            </c:numRef>
          </c:val>
          <c:smooth val="0"/>
          <c:extLst>
            <c:ext xmlns:c16="http://schemas.microsoft.com/office/drawing/2014/chart" uri="{C3380CC4-5D6E-409C-BE32-E72D297353CC}">
              <c16:uniqueId val="{00000000-A788-45F3-89F3-8CE12ED1A0D3}"/>
            </c:ext>
          </c:extLst>
        </c:ser>
        <c:ser>
          <c:idx val="2"/>
          <c:order val="2"/>
          <c:tx>
            <c:strRef>
              <c:f>Sheet2!$C$1</c:f>
              <c:strCache>
                <c:ptCount val="1"/>
                <c:pt idx="0">
                  <c:v>Prediction</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Dir val="y"/>
            <c:errBarType val="both"/>
            <c:errValType val="stdErr"/>
            <c:noEndCap val="0"/>
            <c:spPr>
              <a:noFill/>
              <a:ln w="9525">
                <a:solidFill>
                  <a:schemeClr val="tx1">
                    <a:lumMod val="65000"/>
                    <a:lumOff val="35000"/>
                  </a:schemeClr>
                </a:solidFill>
                <a:round/>
              </a:ln>
              <a:effectLst/>
            </c:spPr>
          </c:errBars>
          <c:val>
            <c:numRef>
              <c:f>Sheet2!$C$2:$C$5</c:f>
              <c:numCache>
                <c:formatCode>General</c:formatCode>
                <c:ptCount val="4"/>
                <c:pt idx="0">
                  <c:v>4</c:v>
                </c:pt>
                <c:pt idx="1">
                  <c:v>8</c:v>
                </c:pt>
                <c:pt idx="2">
                  <c:v>12</c:v>
                </c:pt>
                <c:pt idx="3">
                  <c:v>28</c:v>
                </c:pt>
              </c:numCache>
            </c:numRef>
          </c:val>
          <c:smooth val="0"/>
          <c:extLst>
            <c:ext xmlns:c16="http://schemas.microsoft.com/office/drawing/2014/chart" uri="{C3380CC4-5D6E-409C-BE32-E72D297353CC}">
              <c16:uniqueId val="{00000001-A788-45F3-89F3-8CE12ED1A0D3}"/>
            </c:ext>
          </c:extLst>
        </c:ser>
        <c:dLbls>
          <c:dLblPos val="ctr"/>
          <c:showLegendKey val="0"/>
          <c:showVal val="1"/>
          <c:showCatName val="0"/>
          <c:showSerName val="0"/>
          <c:showPercent val="0"/>
          <c:showBubbleSize val="0"/>
        </c:dLbls>
        <c:marker val="1"/>
        <c:smooth val="0"/>
        <c:axId val="1965341839"/>
        <c:axId val="1864750607"/>
        <c:extLst>
          <c:ext xmlns:c15="http://schemas.microsoft.com/office/drawing/2012/chart" uri="{02D57815-91ED-43cb-92C2-25804820EDAC}">
            <c15:filteredLineSeries>
              <c15:ser>
                <c:idx val="0"/>
                <c:order val="0"/>
                <c:tx>
                  <c:strRef>
                    <c:extLst>
                      <c:ext uri="{02D57815-91ED-43cb-92C2-25804820EDAC}">
                        <c15:formulaRef>
                          <c15:sqref>Sheet2!$A$1</c15:sqref>
                        </c15:formulaRef>
                      </c:ext>
                    </c:extLst>
                    <c:strCache>
                      <c:ptCount val="1"/>
                      <c:pt idx="0">
                        <c:v>Test </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val>
                  <c:numRef>
                    <c:extLst>
                      <c:ext uri="{02D57815-91ED-43cb-92C2-25804820EDAC}">
                        <c15:formulaRef>
                          <c15:sqref>Sheet2!$A$2:$A$5</c15:sqref>
                        </c15:formulaRef>
                      </c:ext>
                    </c:extLst>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2-A788-45F3-89F3-8CE12ED1A0D3}"/>
                  </c:ext>
                </c:extLst>
              </c15:ser>
            </c15:filteredLineSeries>
          </c:ext>
        </c:extLst>
      </c:lineChart>
      <c:catAx>
        <c:axId val="1965341839"/>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all" spc="120" normalizeH="0" baseline="0">
                <a:solidFill>
                  <a:schemeClr val="tx1">
                    <a:lumMod val="65000"/>
                    <a:lumOff val="35000"/>
                  </a:schemeClr>
                </a:solidFill>
                <a:latin typeface="+mn-lt"/>
                <a:ea typeface="+mn-ea"/>
                <a:cs typeface="+mn-cs"/>
              </a:defRPr>
            </a:pPr>
            <a:endParaRPr lang="en-US"/>
          </a:p>
        </c:txPr>
        <c:crossAx val="1864750607"/>
        <c:crosses val="autoZero"/>
        <c:auto val="1"/>
        <c:lblAlgn val="ctr"/>
        <c:lblOffset val="100"/>
        <c:noMultiLvlLbl val="0"/>
      </c:catAx>
      <c:valAx>
        <c:axId val="1864750607"/>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6534183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0D070-FA10-4785-BDAE-CF84005C15D4}" type="doc">
      <dgm:prSet loTypeId="urn:microsoft.com/office/officeart/2005/8/layout/radial6" loCatId="cycle" qsTypeId="urn:microsoft.com/office/officeart/2005/8/quickstyle/simple1" qsCatId="simple" csTypeId="urn:microsoft.com/office/officeart/2005/8/colors/accent0_3" csCatId="mainScheme" phldr="1"/>
      <dgm:spPr/>
      <dgm:t>
        <a:bodyPr/>
        <a:lstStyle/>
        <a:p>
          <a:endParaRPr lang="en-US"/>
        </a:p>
      </dgm:t>
    </dgm:pt>
    <dgm:pt modelId="{FD86E646-442F-4FC9-ACC3-DB22B37AEB06}">
      <dgm:prSet phldrT="[Text]"/>
      <dgm:spPr>
        <a:solidFill>
          <a:schemeClr val="tx1"/>
        </a:solidFill>
      </dgm:spPr>
      <dgm:t>
        <a:bodyPr/>
        <a:lstStyle/>
        <a:p>
          <a:r>
            <a:rPr lang="en-US" dirty="0"/>
            <a:t>Algorithm</a:t>
          </a:r>
        </a:p>
      </dgm:t>
    </dgm:pt>
    <dgm:pt modelId="{0FDAF8CD-DA4F-4032-825C-2D4CEA55295D}" type="parTrans" cxnId="{78BDD6E8-7D0C-48E0-9565-5018AEB0F770}">
      <dgm:prSet/>
      <dgm:spPr/>
      <dgm:t>
        <a:bodyPr/>
        <a:lstStyle/>
        <a:p>
          <a:endParaRPr lang="en-US"/>
        </a:p>
      </dgm:t>
    </dgm:pt>
    <dgm:pt modelId="{4DCF2230-05F8-4C76-8A98-741054EDF619}" type="sibTrans" cxnId="{78BDD6E8-7D0C-48E0-9565-5018AEB0F770}">
      <dgm:prSet/>
      <dgm:spPr/>
      <dgm:t>
        <a:bodyPr/>
        <a:lstStyle/>
        <a:p>
          <a:endParaRPr lang="en-US"/>
        </a:p>
      </dgm:t>
    </dgm:pt>
    <dgm:pt modelId="{93BC736F-05E8-4A69-92A9-7306E213A804}">
      <dgm:prSet phldrT="[Text]"/>
      <dgm:spPr/>
      <dgm:t>
        <a:bodyPr/>
        <a:lstStyle/>
        <a:p>
          <a:r>
            <a:rPr lang="en-US" dirty="0">
              <a:solidFill>
                <a:schemeClr val="tx1"/>
              </a:solidFill>
            </a:rPr>
            <a:t>ARIMA</a:t>
          </a:r>
        </a:p>
      </dgm:t>
    </dgm:pt>
    <dgm:pt modelId="{BDF61091-0058-4CF6-8D91-4B3976D487C4}" type="parTrans" cxnId="{06F473DF-2EC7-4106-A361-F8D3F9DA4975}">
      <dgm:prSet/>
      <dgm:spPr/>
      <dgm:t>
        <a:bodyPr/>
        <a:lstStyle/>
        <a:p>
          <a:endParaRPr lang="en-US"/>
        </a:p>
      </dgm:t>
    </dgm:pt>
    <dgm:pt modelId="{661A0391-8718-4D77-AA4D-756BBEAAD2E8}" type="sibTrans" cxnId="{06F473DF-2EC7-4106-A361-F8D3F9DA4975}">
      <dgm:prSet/>
      <dgm:spPr/>
      <dgm:t>
        <a:bodyPr/>
        <a:lstStyle/>
        <a:p>
          <a:endParaRPr lang="en-US"/>
        </a:p>
      </dgm:t>
    </dgm:pt>
    <dgm:pt modelId="{E76768F7-C677-4B86-8C97-F67AC7CF1E75}">
      <dgm:prSet phldrT="[Text]"/>
      <dgm:spPr/>
      <dgm:t>
        <a:bodyPr/>
        <a:lstStyle/>
        <a:p>
          <a:r>
            <a:rPr lang="en-US" dirty="0">
              <a:solidFill>
                <a:schemeClr val="tx1"/>
              </a:solidFill>
            </a:rPr>
            <a:t>DeepAR+</a:t>
          </a:r>
        </a:p>
      </dgm:t>
    </dgm:pt>
    <dgm:pt modelId="{4192D928-D567-41FF-9D28-3708B62D01D2}" type="parTrans" cxnId="{B367586E-9979-4AE8-A27F-DEE2526E0416}">
      <dgm:prSet/>
      <dgm:spPr/>
      <dgm:t>
        <a:bodyPr/>
        <a:lstStyle/>
        <a:p>
          <a:endParaRPr lang="en-US"/>
        </a:p>
      </dgm:t>
    </dgm:pt>
    <dgm:pt modelId="{7739225E-CF64-4E36-9098-4B70ACF4C85E}" type="sibTrans" cxnId="{B367586E-9979-4AE8-A27F-DEE2526E0416}">
      <dgm:prSet/>
      <dgm:spPr/>
      <dgm:t>
        <a:bodyPr/>
        <a:lstStyle/>
        <a:p>
          <a:endParaRPr lang="en-US"/>
        </a:p>
      </dgm:t>
    </dgm:pt>
    <dgm:pt modelId="{957AB86A-FB96-4EE2-AE2C-F5B63558D411}">
      <dgm:prSet phldrT="[Text]"/>
      <dgm:spPr/>
      <dgm:t>
        <a:bodyPr/>
        <a:lstStyle/>
        <a:p>
          <a:r>
            <a:rPr lang="en-US" dirty="0">
              <a:solidFill>
                <a:schemeClr val="tx1"/>
              </a:solidFill>
            </a:rPr>
            <a:t>ETS</a:t>
          </a:r>
        </a:p>
      </dgm:t>
    </dgm:pt>
    <dgm:pt modelId="{EC2B13AA-C6FD-4D33-859F-FA510762359A}" type="parTrans" cxnId="{59C74455-DF20-499F-8C3C-F5532891C78B}">
      <dgm:prSet/>
      <dgm:spPr/>
      <dgm:t>
        <a:bodyPr/>
        <a:lstStyle/>
        <a:p>
          <a:endParaRPr lang="en-US"/>
        </a:p>
      </dgm:t>
    </dgm:pt>
    <dgm:pt modelId="{F5C1825A-2E62-469B-B5C6-67C860A7DBBE}" type="sibTrans" cxnId="{59C74455-DF20-499F-8C3C-F5532891C78B}">
      <dgm:prSet/>
      <dgm:spPr/>
      <dgm:t>
        <a:bodyPr/>
        <a:lstStyle/>
        <a:p>
          <a:endParaRPr lang="en-US"/>
        </a:p>
      </dgm:t>
    </dgm:pt>
    <dgm:pt modelId="{5DB0675B-9D6A-424F-84D1-BBEE8CC0C920}">
      <dgm:prSet phldrT="[Text]"/>
      <dgm:spPr/>
      <dgm:t>
        <a:bodyPr/>
        <a:lstStyle/>
        <a:p>
          <a:r>
            <a:rPr lang="en-US" dirty="0">
              <a:solidFill>
                <a:schemeClr val="tx1"/>
              </a:solidFill>
            </a:rPr>
            <a:t>NPTS</a:t>
          </a:r>
        </a:p>
      </dgm:t>
    </dgm:pt>
    <dgm:pt modelId="{7AAC3594-FC1B-4447-A238-36AA63CD5436}" type="parTrans" cxnId="{D1CA76EA-4D98-4368-A1D8-70031D053048}">
      <dgm:prSet/>
      <dgm:spPr/>
      <dgm:t>
        <a:bodyPr/>
        <a:lstStyle/>
        <a:p>
          <a:endParaRPr lang="en-US"/>
        </a:p>
      </dgm:t>
    </dgm:pt>
    <dgm:pt modelId="{ABECB1FE-F38D-4B59-AF77-121C87BC689A}" type="sibTrans" cxnId="{D1CA76EA-4D98-4368-A1D8-70031D053048}">
      <dgm:prSet/>
      <dgm:spPr/>
      <dgm:t>
        <a:bodyPr/>
        <a:lstStyle/>
        <a:p>
          <a:endParaRPr lang="en-US"/>
        </a:p>
      </dgm:t>
    </dgm:pt>
    <dgm:pt modelId="{D559CE39-75B8-4CFA-977D-F0BAD9516612}">
      <dgm:prSet phldrT="[Text]"/>
      <dgm:spPr/>
      <dgm:t>
        <a:bodyPr/>
        <a:lstStyle/>
        <a:p>
          <a:r>
            <a:rPr lang="en-US" dirty="0">
              <a:solidFill>
                <a:schemeClr val="tx1"/>
              </a:solidFill>
            </a:rPr>
            <a:t>Prophet</a:t>
          </a:r>
        </a:p>
      </dgm:t>
    </dgm:pt>
    <dgm:pt modelId="{4AE6186E-2D6B-47DD-8E9B-D9EF4CCBB086}" type="parTrans" cxnId="{09D2EAF4-0636-4488-AF8A-E36F57735721}">
      <dgm:prSet/>
      <dgm:spPr/>
      <dgm:t>
        <a:bodyPr/>
        <a:lstStyle/>
        <a:p>
          <a:endParaRPr lang="en-US"/>
        </a:p>
      </dgm:t>
    </dgm:pt>
    <dgm:pt modelId="{682E6569-4408-455E-A233-FF235CD074CF}" type="sibTrans" cxnId="{09D2EAF4-0636-4488-AF8A-E36F57735721}">
      <dgm:prSet/>
      <dgm:spPr/>
      <dgm:t>
        <a:bodyPr/>
        <a:lstStyle/>
        <a:p>
          <a:endParaRPr lang="en-US"/>
        </a:p>
      </dgm:t>
    </dgm:pt>
    <dgm:pt modelId="{00F955DA-2DEE-4224-86F2-F926008ECA80}" type="pres">
      <dgm:prSet presAssocID="{F9C0D070-FA10-4785-BDAE-CF84005C15D4}" presName="Name0" presStyleCnt="0">
        <dgm:presLayoutVars>
          <dgm:chMax val="1"/>
          <dgm:dir/>
          <dgm:animLvl val="ctr"/>
          <dgm:resizeHandles val="exact"/>
        </dgm:presLayoutVars>
      </dgm:prSet>
      <dgm:spPr/>
    </dgm:pt>
    <dgm:pt modelId="{632835D8-7CA1-4134-94B9-73E79A91BEAA}" type="pres">
      <dgm:prSet presAssocID="{FD86E646-442F-4FC9-ACC3-DB22B37AEB06}" presName="centerShape" presStyleLbl="node0" presStyleIdx="0" presStyleCnt="1"/>
      <dgm:spPr/>
    </dgm:pt>
    <dgm:pt modelId="{575E36E5-DAF6-4C7B-9AE9-CFE4A7C6A8D1}" type="pres">
      <dgm:prSet presAssocID="{93BC736F-05E8-4A69-92A9-7306E213A804}" presName="node" presStyleLbl="node1" presStyleIdx="0" presStyleCnt="5">
        <dgm:presLayoutVars>
          <dgm:bulletEnabled val="1"/>
        </dgm:presLayoutVars>
      </dgm:prSet>
      <dgm:spPr/>
    </dgm:pt>
    <dgm:pt modelId="{7FC673CA-26A1-4168-ACE5-071225C4772A}" type="pres">
      <dgm:prSet presAssocID="{93BC736F-05E8-4A69-92A9-7306E213A804}" presName="dummy" presStyleCnt="0"/>
      <dgm:spPr/>
    </dgm:pt>
    <dgm:pt modelId="{B7625B6C-175D-433F-BB9F-89E7F9A608A7}" type="pres">
      <dgm:prSet presAssocID="{661A0391-8718-4D77-AA4D-756BBEAAD2E8}" presName="sibTrans" presStyleLbl="sibTrans2D1" presStyleIdx="0" presStyleCnt="5"/>
      <dgm:spPr/>
    </dgm:pt>
    <dgm:pt modelId="{B2424DF7-4ADE-4E86-9E38-12AFED207F77}" type="pres">
      <dgm:prSet presAssocID="{E76768F7-C677-4B86-8C97-F67AC7CF1E75}" presName="node" presStyleLbl="node1" presStyleIdx="1" presStyleCnt="5">
        <dgm:presLayoutVars>
          <dgm:bulletEnabled val="1"/>
        </dgm:presLayoutVars>
      </dgm:prSet>
      <dgm:spPr/>
    </dgm:pt>
    <dgm:pt modelId="{6ED4F3BA-2C54-4EBD-83D7-D77506932063}" type="pres">
      <dgm:prSet presAssocID="{E76768F7-C677-4B86-8C97-F67AC7CF1E75}" presName="dummy" presStyleCnt="0"/>
      <dgm:spPr/>
    </dgm:pt>
    <dgm:pt modelId="{73F05D9E-D2B4-4523-961C-1A0C34367642}" type="pres">
      <dgm:prSet presAssocID="{7739225E-CF64-4E36-9098-4B70ACF4C85E}" presName="sibTrans" presStyleLbl="sibTrans2D1" presStyleIdx="1" presStyleCnt="5"/>
      <dgm:spPr/>
    </dgm:pt>
    <dgm:pt modelId="{B367CB3C-B197-4B0D-9041-B3F100EA1559}" type="pres">
      <dgm:prSet presAssocID="{957AB86A-FB96-4EE2-AE2C-F5B63558D411}" presName="node" presStyleLbl="node1" presStyleIdx="2" presStyleCnt="5">
        <dgm:presLayoutVars>
          <dgm:bulletEnabled val="1"/>
        </dgm:presLayoutVars>
      </dgm:prSet>
      <dgm:spPr/>
    </dgm:pt>
    <dgm:pt modelId="{D1F37748-C8E5-4707-A2CC-44CE42BAB855}" type="pres">
      <dgm:prSet presAssocID="{957AB86A-FB96-4EE2-AE2C-F5B63558D411}" presName="dummy" presStyleCnt="0"/>
      <dgm:spPr/>
    </dgm:pt>
    <dgm:pt modelId="{507601CD-8592-423C-B8D9-9129C63EB2CE}" type="pres">
      <dgm:prSet presAssocID="{F5C1825A-2E62-469B-B5C6-67C860A7DBBE}" presName="sibTrans" presStyleLbl="sibTrans2D1" presStyleIdx="2" presStyleCnt="5"/>
      <dgm:spPr/>
    </dgm:pt>
    <dgm:pt modelId="{3AE421FD-0FD8-4634-9A09-DB946A409172}" type="pres">
      <dgm:prSet presAssocID="{5DB0675B-9D6A-424F-84D1-BBEE8CC0C920}" presName="node" presStyleLbl="node1" presStyleIdx="3" presStyleCnt="5">
        <dgm:presLayoutVars>
          <dgm:bulletEnabled val="1"/>
        </dgm:presLayoutVars>
      </dgm:prSet>
      <dgm:spPr/>
    </dgm:pt>
    <dgm:pt modelId="{7D4090CE-D741-4FFA-8754-7D38FEBB4117}" type="pres">
      <dgm:prSet presAssocID="{5DB0675B-9D6A-424F-84D1-BBEE8CC0C920}" presName="dummy" presStyleCnt="0"/>
      <dgm:spPr/>
    </dgm:pt>
    <dgm:pt modelId="{CE4D3DB5-8384-449B-A4A2-9D21E24D8587}" type="pres">
      <dgm:prSet presAssocID="{ABECB1FE-F38D-4B59-AF77-121C87BC689A}" presName="sibTrans" presStyleLbl="sibTrans2D1" presStyleIdx="3" presStyleCnt="5"/>
      <dgm:spPr/>
    </dgm:pt>
    <dgm:pt modelId="{5DFD5CDA-E2CD-4A53-B4C8-3AC9060C3573}" type="pres">
      <dgm:prSet presAssocID="{D559CE39-75B8-4CFA-977D-F0BAD9516612}" presName="node" presStyleLbl="node1" presStyleIdx="4" presStyleCnt="5">
        <dgm:presLayoutVars>
          <dgm:bulletEnabled val="1"/>
        </dgm:presLayoutVars>
      </dgm:prSet>
      <dgm:spPr/>
    </dgm:pt>
    <dgm:pt modelId="{C00B4969-82F1-42D9-9C2A-5269D92ABA42}" type="pres">
      <dgm:prSet presAssocID="{D559CE39-75B8-4CFA-977D-F0BAD9516612}" presName="dummy" presStyleCnt="0"/>
      <dgm:spPr/>
    </dgm:pt>
    <dgm:pt modelId="{44ECA3A9-CF04-40EA-82A4-C1A13DBC8D71}" type="pres">
      <dgm:prSet presAssocID="{682E6569-4408-455E-A233-FF235CD074CF}" presName="sibTrans" presStyleLbl="sibTrans2D1" presStyleIdx="4" presStyleCnt="5"/>
      <dgm:spPr/>
    </dgm:pt>
  </dgm:ptLst>
  <dgm:cxnLst>
    <dgm:cxn modelId="{B4A56906-10E5-4EBC-9BC5-EAB163338E8D}" type="presOf" srcId="{7739225E-CF64-4E36-9098-4B70ACF4C85E}" destId="{73F05D9E-D2B4-4523-961C-1A0C34367642}" srcOrd="0" destOrd="0" presId="urn:microsoft.com/office/officeart/2005/8/layout/radial6"/>
    <dgm:cxn modelId="{AF84125C-ED28-4261-9C05-C6CE4119FC4E}" type="presOf" srcId="{93BC736F-05E8-4A69-92A9-7306E213A804}" destId="{575E36E5-DAF6-4C7B-9AE9-CFE4A7C6A8D1}" srcOrd="0" destOrd="0" presId="urn:microsoft.com/office/officeart/2005/8/layout/radial6"/>
    <dgm:cxn modelId="{D092D65F-4C69-4A2F-97C8-3A3DC97DAA2F}" type="presOf" srcId="{F5C1825A-2E62-469B-B5C6-67C860A7DBBE}" destId="{507601CD-8592-423C-B8D9-9129C63EB2CE}" srcOrd="0" destOrd="0" presId="urn:microsoft.com/office/officeart/2005/8/layout/radial6"/>
    <dgm:cxn modelId="{A9134B61-0175-40EA-A956-B28FDF532A62}" type="presOf" srcId="{ABECB1FE-F38D-4B59-AF77-121C87BC689A}" destId="{CE4D3DB5-8384-449B-A4A2-9D21E24D8587}" srcOrd="0" destOrd="0" presId="urn:microsoft.com/office/officeart/2005/8/layout/radial6"/>
    <dgm:cxn modelId="{BE9C3B44-2595-4381-A071-B3EEC209577C}" type="presOf" srcId="{FD86E646-442F-4FC9-ACC3-DB22B37AEB06}" destId="{632835D8-7CA1-4134-94B9-73E79A91BEAA}" srcOrd="0" destOrd="0" presId="urn:microsoft.com/office/officeart/2005/8/layout/radial6"/>
    <dgm:cxn modelId="{B367586E-9979-4AE8-A27F-DEE2526E0416}" srcId="{FD86E646-442F-4FC9-ACC3-DB22B37AEB06}" destId="{E76768F7-C677-4B86-8C97-F67AC7CF1E75}" srcOrd="1" destOrd="0" parTransId="{4192D928-D567-41FF-9D28-3708B62D01D2}" sibTransId="{7739225E-CF64-4E36-9098-4B70ACF4C85E}"/>
    <dgm:cxn modelId="{0FA8EE4F-71AE-4997-AB3E-DE59A3F1F0C1}" type="presOf" srcId="{F9C0D070-FA10-4785-BDAE-CF84005C15D4}" destId="{00F955DA-2DEE-4224-86F2-F926008ECA80}" srcOrd="0" destOrd="0" presId="urn:microsoft.com/office/officeart/2005/8/layout/radial6"/>
    <dgm:cxn modelId="{59C74455-DF20-499F-8C3C-F5532891C78B}" srcId="{FD86E646-442F-4FC9-ACC3-DB22B37AEB06}" destId="{957AB86A-FB96-4EE2-AE2C-F5B63558D411}" srcOrd="2" destOrd="0" parTransId="{EC2B13AA-C6FD-4D33-859F-FA510762359A}" sibTransId="{F5C1825A-2E62-469B-B5C6-67C860A7DBBE}"/>
    <dgm:cxn modelId="{39F8F699-E7C8-433D-AF68-FC3EC94DFE65}" type="presOf" srcId="{957AB86A-FB96-4EE2-AE2C-F5B63558D411}" destId="{B367CB3C-B197-4B0D-9041-B3F100EA1559}" srcOrd="0" destOrd="0" presId="urn:microsoft.com/office/officeart/2005/8/layout/radial6"/>
    <dgm:cxn modelId="{2E4378D2-40F0-4BB5-9F45-D4AF373D9BFC}" type="presOf" srcId="{D559CE39-75B8-4CFA-977D-F0BAD9516612}" destId="{5DFD5CDA-E2CD-4A53-B4C8-3AC9060C3573}" srcOrd="0" destOrd="0" presId="urn:microsoft.com/office/officeart/2005/8/layout/radial6"/>
    <dgm:cxn modelId="{0B5D79D4-C20A-4CAA-9CC3-92531798852B}" type="presOf" srcId="{682E6569-4408-455E-A233-FF235CD074CF}" destId="{44ECA3A9-CF04-40EA-82A4-C1A13DBC8D71}" srcOrd="0" destOrd="0" presId="urn:microsoft.com/office/officeart/2005/8/layout/radial6"/>
    <dgm:cxn modelId="{701A0BD6-DC86-41CA-94FB-1B8DFC983518}" type="presOf" srcId="{E76768F7-C677-4B86-8C97-F67AC7CF1E75}" destId="{B2424DF7-4ADE-4E86-9E38-12AFED207F77}" srcOrd="0" destOrd="0" presId="urn:microsoft.com/office/officeart/2005/8/layout/radial6"/>
    <dgm:cxn modelId="{280FBADE-AF15-4203-A43A-CC92C4F021F7}" type="presOf" srcId="{5DB0675B-9D6A-424F-84D1-BBEE8CC0C920}" destId="{3AE421FD-0FD8-4634-9A09-DB946A409172}" srcOrd="0" destOrd="0" presId="urn:microsoft.com/office/officeart/2005/8/layout/radial6"/>
    <dgm:cxn modelId="{06F473DF-2EC7-4106-A361-F8D3F9DA4975}" srcId="{FD86E646-442F-4FC9-ACC3-DB22B37AEB06}" destId="{93BC736F-05E8-4A69-92A9-7306E213A804}" srcOrd="0" destOrd="0" parTransId="{BDF61091-0058-4CF6-8D91-4B3976D487C4}" sibTransId="{661A0391-8718-4D77-AA4D-756BBEAAD2E8}"/>
    <dgm:cxn modelId="{78BDD6E8-7D0C-48E0-9565-5018AEB0F770}" srcId="{F9C0D070-FA10-4785-BDAE-CF84005C15D4}" destId="{FD86E646-442F-4FC9-ACC3-DB22B37AEB06}" srcOrd="0" destOrd="0" parTransId="{0FDAF8CD-DA4F-4032-825C-2D4CEA55295D}" sibTransId="{4DCF2230-05F8-4C76-8A98-741054EDF619}"/>
    <dgm:cxn modelId="{D1CA76EA-4D98-4368-A1D8-70031D053048}" srcId="{FD86E646-442F-4FC9-ACC3-DB22B37AEB06}" destId="{5DB0675B-9D6A-424F-84D1-BBEE8CC0C920}" srcOrd="3" destOrd="0" parTransId="{7AAC3594-FC1B-4447-A238-36AA63CD5436}" sibTransId="{ABECB1FE-F38D-4B59-AF77-121C87BC689A}"/>
    <dgm:cxn modelId="{09D2EAF4-0636-4488-AF8A-E36F57735721}" srcId="{FD86E646-442F-4FC9-ACC3-DB22B37AEB06}" destId="{D559CE39-75B8-4CFA-977D-F0BAD9516612}" srcOrd="4" destOrd="0" parTransId="{4AE6186E-2D6B-47DD-8E9B-D9EF4CCBB086}" sibTransId="{682E6569-4408-455E-A233-FF235CD074CF}"/>
    <dgm:cxn modelId="{1B9BE7FC-2570-49E6-833E-B923AD3F6E09}" type="presOf" srcId="{661A0391-8718-4D77-AA4D-756BBEAAD2E8}" destId="{B7625B6C-175D-433F-BB9F-89E7F9A608A7}" srcOrd="0" destOrd="0" presId="urn:microsoft.com/office/officeart/2005/8/layout/radial6"/>
    <dgm:cxn modelId="{825022E9-DF68-4AB8-9635-82C77B67B8D6}" type="presParOf" srcId="{00F955DA-2DEE-4224-86F2-F926008ECA80}" destId="{632835D8-7CA1-4134-94B9-73E79A91BEAA}" srcOrd="0" destOrd="0" presId="urn:microsoft.com/office/officeart/2005/8/layout/radial6"/>
    <dgm:cxn modelId="{84EA56EB-3743-4135-8D0F-A8B778A38960}" type="presParOf" srcId="{00F955DA-2DEE-4224-86F2-F926008ECA80}" destId="{575E36E5-DAF6-4C7B-9AE9-CFE4A7C6A8D1}" srcOrd="1" destOrd="0" presId="urn:microsoft.com/office/officeart/2005/8/layout/radial6"/>
    <dgm:cxn modelId="{39ABA8E8-8D44-4B28-B9C3-5B3E8C7C1789}" type="presParOf" srcId="{00F955DA-2DEE-4224-86F2-F926008ECA80}" destId="{7FC673CA-26A1-4168-ACE5-071225C4772A}" srcOrd="2" destOrd="0" presId="urn:microsoft.com/office/officeart/2005/8/layout/radial6"/>
    <dgm:cxn modelId="{C8923E22-A82B-4D86-BEC9-B5C28F2EB518}" type="presParOf" srcId="{00F955DA-2DEE-4224-86F2-F926008ECA80}" destId="{B7625B6C-175D-433F-BB9F-89E7F9A608A7}" srcOrd="3" destOrd="0" presId="urn:microsoft.com/office/officeart/2005/8/layout/radial6"/>
    <dgm:cxn modelId="{54A50F2B-A9F9-474A-A998-3ECB683775A2}" type="presParOf" srcId="{00F955DA-2DEE-4224-86F2-F926008ECA80}" destId="{B2424DF7-4ADE-4E86-9E38-12AFED207F77}" srcOrd="4" destOrd="0" presId="urn:microsoft.com/office/officeart/2005/8/layout/radial6"/>
    <dgm:cxn modelId="{8AAA284A-587A-4AD9-A43E-20FA896E6154}" type="presParOf" srcId="{00F955DA-2DEE-4224-86F2-F926008ECA80}" destId="{6ED4F3BA-2C54-4EBD-83D7-D77506932063}" srcOrd="5" destOrd="0" presId="urn:microsoft.com/office/officeart/2005/8/layout/radial6"/>
    <dgm:cxn modelId="{473DD5D1-CF7D-4399-8746-577C85F14E03}" type="presParOf" srcId="{00F955DA-2DEE-4224-86F2-F926008ECA80}" destId="{73F05D9E-D2B4-4523-961C-1A0C34367642}" srcOrd="6" destOrd="0" presId="urn:microsoft.com/office/officeart/2005/8/layout/radial6"/>
    <dgm:cxn modelId="{A6C68367-2F92-4354-93B0-643A320CDD88}" type="presParOf" srcId="{00F955DA-2DEE-4224-86F2-F926008ECA80}" destId="{B367CB3C-B197-4B0D-9041-B3F100EA1559}" srcOrd="7" destOrd="0" presId="urn:microsoft.com/office/officeart/2005/8/layout/radial6"/>
    <dgm:cxn modelId="{241FA0E4-EB09-404E-8D99-D8298C75FCAA}" type="presParOf" srcId="{00F955DA-2DEE-4224-86F2-F926008ECA80}" destId="{D1F37748-C8E5-4707-A2CC-44CE42BAB855}" srcOrd="8" destOrd="0" presId="urn:microsoft.com/office/officeart/2005/8/layout/radial6"/>
    <dgm:cxn modelId="{160A9322-DE72-407D-8A2E-DDCB782C710D}" type="presParOf" srcId="{00F955DA-2DEE-4224-86F2-F926008ECA80}" destId="{507601CD-8592-423C-B8D9-9129C63EB2CE}" srcOrd="9" destOrd="0" presId="urn:microsoft.com/office/officeart/2005/8/layout/radial6"/>
    <dgm:cxn modelId="{9129A5BE-3E6D-4529-ABC1-EA1B9EA69DC8}" type="presParOf" srcId="{00F955DA-2DEE-4224-86F2-F926008ECA80}" destId="{3AE421FD-0FD8-4634-9A09-DB946A409172}" srcOrd="10" destOrd="0" presId="urn:microsoft.com/office/officeart/2005/8/layout/radial6"/>
    <dgm:cxn modelId="{DC6BDB5F-B7BF-4A42-BB6B-0C0A27562220}" type="presParOf" srcId="{00F955DA-2DEE-4224-86F2-F926008ECA80}" destId="{7D4090CE-D741-4FFA-8754-7D38FEBB4117}" srcOrd="11" destOrd="0" presId="urn:microsoft.com/office/officeart/2005/8/layout/radial6"/>
    <dgm:cxn modelId="{A65D34A7-0A0F-4F6E-A551-91F7B2657AAA}" type="presParOf" srcId="{00F955DA-2DEE-4224-86F2-F926008ECA80}" destId="{CE4D3DB5-8384-449B-A4A2-9D21E24D8587}" srcOrd="12" destOrd="0" presId="urn:microsoft.com/office/officeart/2005/8/layout/radial6"/>
    <dgm:cxn modelId="{FD0A0A2A-E1A0-4301-9400-EE0E847C9F63}" type="presParOf" srcId="{00F955DA-2DEE-4224-86F2-F926008ECA80}" destId="{5DFD5CDA-E2CD-4A53-B4C8-3AC9060C3573}" srcOrd="13" destOrd="0" presId="urn:microsoft.com/office/officeart/2005/8/layout/radial6"/>
    <dgm:cxn modelId="{873D60C9-C8DE-41B7-B62B-FCA64FE90699}" type="presParOf" srcId="{00F955DA-2DEE-4224-86F2-F926008ECA80}" destId="{C00B4969-82F1-42D9-9C2A-5269D92ABA42}" srcOrd="14" destOrd="0" presId="urn:microsoft.com/office/officeart/2005/8/layout/radial6"/>
    <dgm:cxn modelId="{049BD071-7C49-4255-9960-AC9361282983}" type="presParOf" srcId="{00F955DA-2DEE-4224-86F2-F926008ECA80}" destId="{44ECA3A9-CF04-40EA-82A4-C1A13DBC8D71}" srcOrd="15"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99D3C4-CC5B-44EE-954C-0F69F1A03B3B}"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1289B801-B52A-4437-B3A8-2AD2BD9604D4}">
      <dgm:prSet phldrT="[Text]" custT="1"/>
      <dgm:spPr/>
      <dgm:t>
        <a:bodyPr/>
        <a:lstStyle/>
        <a:p>
          <a:r>
            <a:rPr lang="en-US" sz="1600" dirty="0"/>
            <a:t>Predictor</a:t>
          </a:r>
          <a:endParaRPr lang="en-US" sz="1400" dirty="0"/>
        </a:p>
      </dgm:t>
    </dgm:pt>
    <dgm:pt modelId="{D675F4A4-95D8-449E-8DCE-338C289172E2}" type="parTrans" cxnId="{DF756157-E039-490D-87B5-85B0BB5AF8DB}">
      <dgm:prSet/>
      <dgm:spPr/>
      <dgm:t>
        <a:bodyPr/>
        <a:lstStyle/>
        <a:p>
          <a:endParaRPr lang="en-US"/>
        </a:p>
      </dgm:t>
    </dgm:pt>
    <dgm:pt modelId="{EB0F3450-C2F3-4ED1-B6EE-623BC8927DFD}" type="sibTrans" cxnId="{DF756157-E039-490D-87B5-85B0BB5AF8DB}">
      <dgm:prSet/>
      <dgm:spPr/>
      <dgm:t>
        <a:bodyPr/>
        <a:lstStyle/>
        <a:p>
          <a:endParaRPr lang="en-US" dirty="0"/>
        </a:p>
      </dgm:t>
    </dgm:pt>
    <dgm:pt modelId="{528DC558-FA77-4561-8B80-0E32F93121D3}">
      <dgm:prSet phldrT="[Text]" custT="1"/>
      <dgm:spPr/>
      <dgm:t>
        <a:bodyPr lIns="0" rIns="0"/>
        <a:lstStyle/>
        <a:p>
          <a:r>
            <a:rPr lang="en-US" sz="1600" dirty="0"/>
            <a:t>Algorithm</a:t>
          </a:r>
          <a:endParaRPr lang="en-US" sz="1400" dirty="0"/>
        </a:p>
      </dgm:t>
    </dgm:pt>
    <dgm:pt modelId="{42F99991-5E2E-4C37-A569-2A2C7A190E96}" type="parTrans" cxnId="{F47BEBFF-74A9-4B28-8D75-9C81E7737C16}">
      <dgm:prSet/>
      <dgm:spPr/>
      <dgm:t>
        <a:bodyPr/>
        <a:lstStyle/>
        <a:p>
          <a:endParaRPr lang="en-US"/>
        </a:p>
      </dgm:t>
    </dgm:pt>
    <dgm:pt modelId="{A9B73E4D-8EA5-4812-80F4-DF0E60CFE718}" type="sibTrans" cxnId="{F47BEBFF-74A9-4B28-8D75-9C81E7737C16}">
      <dgm:prSet/>
      <dgm:spPr/>
      <dgm:t>
        <a:bodyPr/>
        <a:lstStyle/>
        <a:p>
          <a:endParaRPr lang="en-US" dirty="0"/>
        </a:p>
      </dgm:t>
    </dgm:pt>
    <dgm:pt modelId="{5868EB67-7BF7-45EA-B978-147A429CEE28}">
      <dgm:prSet phldrT="[Text]"/>
      <dgm:spPr/>
      <dgm:t>
        <a:bodyPr/>
        <a:lstStyle/>
        <a:p>
          <a:r>
            <a:rPr lang="en-US" dirty="0"/>
            <a:t>Model</a:t>
          </a:r>
        </a:p>
      </dgm:t>
    </dgm:pt>
    <dgm:pt modelId="{6F6A1810-71ED-4151-9611-7CC28085C12F}" type="parTrans" cxnId="{BCB6D468-9781-49CA-85BA-9EC96D7830F3}">
      <dgm:prSet/>
      <dgm:spPr/>
      <dgm:t>
        <a:bodyPr/>
        <a:lstStyle/>
        <a:p>
          <a:endParaRPr lang="en-US"/>
        </a:p>
      </dgm:t>
    </dgm:pt>
    <dgm:pt modelId="{C3C1595E-30E9-40DC-93F7-CC3516D22117}" type="sibTrans" cxnId="{BCB6D468-9781-49CA-85BA-9EC96D7830F3}">
      <dgm:prSet/>
      <dgm:spPr/>
      <dgm:t>
        <a:bodyPr/>
        <a:lstStyle/>
        <a:p>
          <a:endParaRPr lang="en-US"/>
        </a:p>
      </dgm:t>
    </dgm:pt>
    <dgm:pt modelId="{E605E691-0393-4094-A516-A8EF28B2FBAE}" type="pres">
      <dgm:prSet presAssocID="{AC99D3C4-CC5B-44EE-954C-0F69F1A03B3B}" presName="Name0" presStyleCnt="0">
        <dgm:presLayoutVars>
          <dgm:dir/>
          <dgm:resizeHandles val="exact"/>
        </dgm:presLayoutVars>
      </dgm:prSet>
      <dgm:spPr/>
    </dgm:pt>
    <dgm:pt modelId="{EF91CFB2-46AC-48E2-BB6E-46F8DCBE3DB4}" type="pres">
      <dgm:prSet presAssocID="{AC99D3C4-CC5B-44EE-954C-0F69F1A03B3B}" presName="vNodes" presStyleCnt="0"/>
      <dgm:spPr/>
    </dgm:pt>
    <dgm:pt modelId="{2BE4307F-F9F2-44D6-997F-0A3B80C66745}" type="pres">
      <dgm:prSet presAssocID="{1289B801-B52A-4437-B3A8-2AD2BD9604D4}" presName="node" presStyleLbl="node1" presStyleIdx="0" presStyleCnt="3" custScaleX="244216" custScaleY="244216">
        <dgm:presLayoutVars>
          <dgm:bulletEnabled val="1"/>
        </dgm:presLayoutVars>
      </dgm:prSet>
      <dgm:spPr/>
    </dgm:pt>
    <dgm:pt modelId="{767BDC7E-6F4C-4F30-8703-2B41D9747BAF}" type="pres">
      <dgm:prSet presAssocID="{EB0F3450-C2F3-4ED1-B6EE-623BC8927DFD}" presName="spacerT" presStyleCnt="0"/>
      <dgm:spPr/>
    </dgm:pt>
    <dgm:pt modelId="{8C193DFF-F26C-4F31-B077-19135646570D}" type="pres">
      <dgm:prSet presAssocID="{EB0F3450-C2F3-4ED1-B6EE-623BC8927DFD}" presName="sibTrans" presStyleLbl="sibTrans2D1" presStyleIdx="0" presStyleCnt="2"/>
      <dgm:spPr/>
    </dgm:pt>
    <dgm:pt modelId="{D554A8E3-AED4-4812-9337-74A099F4417C}" type="pres">
      <dgm:prSet presAssocID="{EB0F3450-C2F3-4ED1-B6EE-623BC8927DFD}" presName="spacerB" presStyleCnt="0"/>
      <dgm:spPr/>
    </dgm:pt>
    <dgm:pt modelId="{8222ED28-7CA9-44A2-ABF3-4DFD392E991A}" type="pres">
      <dgm:prSet presAssocID="{528DC558-FA77-4561-8B80-0E32F93121D3}" presName="node" presStyleLbl="node1" presStyleIdx="1" presStyleCnt="3" custScaleX="244216" custScaleY="244216">
        <dgm:presLayoutVars>
          <dgm:bulletEnabled val="1"/>
        </dgm:presLayoutVars>
      </dgm:prSet>
      <dgm:spPr/>
    </dgm:pt>
    <dgm:pt modelId="{F23878BC-04D2-4DAA-B772-930C6BBE1491}" type="pres">
      <dgm:prSet presAssocID="{AC99D3C4-CC5B-44EE-954C-0F69F1A03B3B}" presName="sibTransLast" presStyleLbl="sibTrans2D1" presStyleIdx="1" presStyleCnt="2"/>
      <dgm:spPr/>
    </dgm:pt>
    <dgm:pt modelId="{26603ACE-095C-4D29-8534-95DE893738F0}" type="pres">
      <dgm:prSet presAssocID="{AC99D3C4-CC5B-44EE-954C-0F69F1A03B3B}" presName="connectorText" presStyleLbl="sibTrans2D1" presStyleIdx="1" presStyleCnt="2"/>
      <dgm:spPr/>
    </dgm:pt>
    <dgm:pt modelId="{C867DB0E-0C0F-4106-8B0A-5FCC38E2E591}" type="pres">
      <dgm:prSet presAssocID="{AC99D3C4-CC5B-44EE-954C-0F69F1A03B3B}" presName="lastNode" presStyleLbl="node1" presStyleIdx="2" presStyleCnt="3" custScaleX="153165" custScaleY="153165">
        <dgm:presLayoutVars>
          <dgm:bulletEnabled val="1"/>
        </dgm:presLayoutVars>
      </dgm:prSet>
      <dgm:spPr/>
    </dgm:pt>
  </dgm:ptLst>
  <dgm:cxnLst>
    <dgm:cxn modelId="{D707BA1F-3ACD-4C52-8387-F08A363E3CB9}" type="presOf" srcId="{5868EB67-7BF7-45EA-B978-147A429CEE28}" destId="{C867DB0E-0C0F-4106-8B0A-5FCC38E2E591}" srcOrd="0" destOrd="0" presId="urn:microsoft.com/office/officeart/2005/8/layout/equation2"/>
    <dgm:cxn modelId="{BCB6D468-9781-49CA-85BA-9EC96D7830F3}" srcId="{AC99D3C4-CC5B-44EE-954C-0F69F1A03B3B}" destId="{5868EB67-7BF7-45EA-B978-147A429CEE28}" srcOrd="2" destOrd="0" parTransId="{6F6A1810-71ED-4151-9611-7CC28085C12F}" sibTransId="{C3C1595E-30E9-40DC-93F7-CC3516D22117}"/>
    <dgm:cxn modelId="{46D51753-278F-4665-A41A-4378D50FBBC9}" type="presOf" srcId="{A9B73E4D-8EA5-4812-80F4-DF0E60CFE718}" destId="{26603ACE-095C-4D29-8534-95DE893738F0}" srcOrd="1" destOrd="0" presId="urn:microsoft.com/office/officeart/2005/8/layout/equation2"/>
    <dgm:cxn modelId="{DF756157-E039-490D-87B5-85B0BB5AF8DB}" srcId="{AC99D3C4-CC5B-44EE-954C-0F69F1A03B3B}" destId="{1289B801-B52A-4437-B3A8-2AD2BD9604D4}" srcOrd="0" destOrd="0" parTransId="{D675F4A4-95D8-449E-8DCE-338C289172E2}" sibTransId="{EB0F3450-C2F3-4ED1-B6EE-623BC8927DFD}"/>
    <dgm:cxn modelId="{7FA0EB7F-596F-4ED1-8FA5-39ABB0868C5B}" type="presOf" srcId="{528DC558-FA77-4561-8B80-0E32F93121D3}" destId="{8222ED28-7CA9-44A2-ABF3-4DFD392E991A}" srcOrd="0" destOrd="0" presId="urn:microsoft.com/office/officeart/2005/8/layout/equation2"/>
    <dgm:cxn modelId="{11FAE6BE-B5F2-418A-92BF-CFB9A8F13C8A}" type="presOf" srcId="{EB0F3450-C2F3-4ED1-B6EE-623BC8927DFD}" destId="{8C193DFF-F26C-4F31-B077-19135646570D}" srcOrd="0" destOrd="0" presId="urn:microsoft.com/office/officeart/2005/8/layout/equation2"/>
    <dgm:cxn modelId="{7D594AD9-7FC6-49BD-B2EA-80FCACEAAC9C}" type="presOf" srcId="{A9B73E4D-8EA5-4812-80F4-DF0E60CFE718}" destId="{F23878BC-04D2-4DAA-B772-930C6BBE1491}" srcOrd="0" destOrd="0" presId="urn:microsoft.com/office/officeart/2005/8/layout/equation2"/>
    <dgm:cxn modelId="{4D62E2E1-CE3B-45E1-B81D-2554254F1218}" type="presOf" srcId="{1289B801-B52A-4437-B3A8-2AD2BD9604D4}" destId="{2BE4307F-F9F2-44D6-997F-0A3B80C66745}" srcOrd="0" destOrd="0" presId="urn:microsoft.com/office/officeart/2005/8/layout/equation2"/>
    <dgm:cxn modelId="{7C1B53F3-ACFF-4CBF-9EC1-BBC5A78005A2}" type="presOf" srcId="{AC99D3C4-CC5B-44EE-954C-0F69F1A03B3B}" destId="{E605E691-0393-4094-A516-A8EF28B2FBAE}" srcOrd="0" destOrd="0" presId="urn:microsoft.com/office/officeart/2005/8/layout/equation2"/>
    <dgm:cxn modelId="{F47BEBFF-74A9-4B28-8D75-9C81E7737C16}" srcId="{AC99D3C4-CC5B-44EE-954C-0F69F1A03B3B}" destId="{528DC558-FA77-4561-8B80-0E32F93121D3}" srcOrd="1" destOrd="0" parTransId="{42F99991-5E2E-4C37-A569-2A2C7A190E96}" sibTransId="{A9B73E4D-8EA5-4812-80F4-DF0E60CFE718}"/>
    <dgm:cxn modelId="{6CBF9488-255A-4E72-AE59-22F409FB41A8}" type="presParOf" srcId="{E605E691-0393-4094-A516-A8EF28B2FBAE}" destId="{EF91CFB2-46AC-48E2-BB6E-46F8DCBE3DB4}" srcOrd="0" destOrd="0" presId="urn:microsoft.com/office/officeart/2005/8/layout/equation2"/>
    <dgm:cxn modelId="{8BFA83E5-D1F5-4DC3-8141-21E51BAB40CC}" type="presParOf" srcId="{EF91CFB2-46AC-48E2-BB6E-46F8DCBE3DB4}" destId="{2BE4307F-F9F2-44D6-997F-0A3B80C66745}" srcOrd="0" destOrd="0" presId="urn:microsoft.com/office/officeart/2005/8/layout/equation2"/>
    <dgm:cxn modelId="{89E75EE5-1C1B-4C70-90EC-D17907A37AFF}" type="presParOf" srcId="{EF91CFB2-46AC-48E2-BB6E-46F8DCBE3DB4}" destId="{767BDC7E-6F4C-4F30-8703-2B41D9747BAF}" srcOrd="1" destOrd="0" presId="urn:microsoft.com/office/officeart/2005/8/layout/equation2"/>
    <dgm:cxn modelId="{DD46F873-5C9C-4FCC-A07D-92C5D71A31DC}" type="presParOf" srcId="{EF91CFB2-46AC-48E2-BB6E-46F8DCBE3DB4}" destId="{8C193DFF-F26C-4F31-B077-19135646570D}" srcOrd="2" destOrd="0" presId="urn:microsoft.com/office/officeart/2005/8/layout/equation2"/>
    <dgm:cxn modelId="{DDF1C2FE-1FBC-4806-8EE6-DE341413AAD3}" type="presParOf" srcId="{EF91CFB2-46AC-48E2-BB6E-46F8DCBE3DB4}" destId="{D554A8E3-AED4-4812-9337-74A099F4417C}" srcOrd="3" destOrd="0" presId="urn:microsoft.com/office/officeart/2005/8/layout/equation2"/>
    <dgm:cxn modelId="{B9CECA48-FB8F-4A26-8593-C356005D3829}" type="presParOf" srcId="{EF91CFB2-46AC-48E2-BB6E-46F8DCBE3DB4}" destId="{8222ED28-7CA9-44A2-ABF3-4DFD392E991A}" srcOrd="4" destOrd="0" presId="urn:microsoft.com/office/officeart/2005/8/layout/equation2"/>
    <dgm:cxn modelId="{EAFC45F7-4C5E-4C66-8C9E-315DF26B0BC3}" type="presParOf" srcId="{E605E691-0393-4094-A516-A8EF28B2FBAE}" destId="{F23878BC-04D2-4DAA-B772-930C6BBE1491}" srcOrd="1" destOrd="0" presId="urn:microsoft.com/office/officeart/2005/8/layout/equation2"/>
    <dgm:cxn modelId="{C56C7E8C-EAF7-4092-BA53-ECDA6254B699}" type="presParOf" srcId="{F23878BC-04D2-4DAA-B772-930C6BBE1491}" destId="{26603ACE-095C-4D29-8534-95DE893738F0}" srcOrd="0" destOrd="0" presId="urn:microsoft.com/office/officeart/2005/8/layout/equation2"/>
    <dgm:cxn modelId="{A3667A1F-0AC2-4DC0-8EFB-3F5FC01252C1}" type="presParOf" srcId="{E605E691-0393-4094-A516-A8EF28B2FBAE}" destId="{C867DB0E-0C0F-4106-8B0A-5FCC38E2E591}" srcOrd="2"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CA3A9-CF04-40EA-82A4-C1A13DBC8D71}">
      <dsp:nvSpPr>
        <dsp:cNvPr id="0" name=""/>
        <dsp:cNvSpPr/>
      </dsp:nvSpPr>
      <dsp:spPr>
        <a:xfrm>
          <a:off x="836350" y="572624"/>
          <a:ext cx="3831161" cy="3831161"/>
        </a:xfrm>
        <a:prstGeom prst="blockArc">
          <a:avLst>
            <a:gd name="adj1" fmla="val 11880000"/>
            <a:gd name="adj2" fmla="val 1620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4D3DB5-8384-449B-A4A2-9D21E24D8587}">
      <dsp:nvSpPr>
        <dsp:cNvPr id="0" name=""/>
        <dsp:cNvSpPr/>
      </dsp:nvSpPr>
      <dsp:spPr>
        <a:xfrm>
          <a:off x="836350" y="572624"/>
          <a:ext cx="3831161" cy="3831161"/>
        </a:xfrm>
        <a:prstGeom prst="blockArc">
          <a:avLst>
            <a:gd name="adj1" fmla="val 7560000"/>
            <a:gd name="adj2" fmla="val 1188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7601CD-8592-423C-B8D9-9129C63EB2CE}">
      <dsp:nvSpPr>
        <dsp:cNvPr id="0" name=""/>
        <dsp:cNvSpPr/>
      </dsp:nvSpPr>
      <dsp:spPr>
        <a:xfrm>
          <a:off x="836350" y="572624"/>
          <a:ext cx="3831161" cy="3831161"/>
        </a:xfrm>
        <a:prstGeom prst="blockArc">
          <a:avLst>
            <a:gd name="adj1" fmla="val 3240000"/>
            <a:gd name="adj2" fmla="val 756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F05D9E-D2B4-4523-961C-1A0C34367642}">
      <dsp:nvSpPr>
        <dsp:cNvPr id="0" name=""/>
        <dsp:cNvSpPr/>
      </dsp:nvSpPr>
      <dsp:spPr>
        <a:xfrm>
          <a:off x="836350" y="572624"/>
          <a:ext cx="3831161" cy="3831161"/>
        </a:xfrm>
        <a:prstGeom prst="blockArc">
          <a:avLst>
            <a:gd name="adj1" fmla="val 20520000"/>
            <a:gd name="adj2" fmla="val 324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625B6C-175D-433F-BB9F-89E7F9A608A7}">
      <dsp:nvSpPr>
        <dsp:cNvPr id="0" name=""/>
        <dsp:cNvSpPr/>
      </dsp:nvSpPr>
      <dsp:spPr>
        <a:xfrm>
          <a:off x="836350" y="572624"/>
          <a:ext cx="3831161" cy="3831161"/>
        </a:xfrm>
        <a:prstGeom prst="blockArc">
          <a:avLst>
            <a:gd name="adj1" fmla="val 16200000"/>
            <a:gd name="adj2" fmla="val 2052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2835D8-7CA1-4134-94B9-73E79A91BEAA}">
      <dsp:nvSpPr>
        <dsp:cNvPr id="0" name=""/>
        <dsp:cNvSpPr/>
      </dsp:nvSpPr>
      <dsp:spPr>
        <a:xfrm>
          <a:off x="1870453" y="1606727"/>
          <a:ext cx="1762955" cy="1762955"/>
        </a:xfrm>
        <a:prstGeom prst="ellipse">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Algorithm</a:t>
          </a:r>
        </a:p>
      </dsp:txBody>
      <dsp:txXfrm>
        <a:off x="2128632" y="1864906"/>
        <a:ext cx="1246597" cy="1246597"/>
      </dsp:txXfrm>
    </dsp:sp>
    <dsp:sp modelId="{575E36E5-DAF6-4C7B-9AE9-CFE4A7C6A8D1}">
      <dsp:nvSpPr>
        <dsp:cNvPr id="0" name=""/>
        <dsp:cNvSpPr/>
      </dsp:nvSpPr>
      <dsp:spPr>
        <a:xfrm>
          <a:off x="2134896" y="16"/>
          <a:ext cx="1234069" cy="123406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ARIMA</a:t>
          </a:r>
        </a:p>
      </dsp:txBody>
      <dsp:txXfrm>
        <a:off x="2315621" y="180741"/>
        <a:ext cx="872619" cy="872619"/>
      </dsp:txXfrm>
    </dsp:sp>
    <dsp:sp modelId="{B2424DF7-4ADE-4E86-9E38-12AFED207F77}">
      <dsp:nvSpPr>
        <dsp:cNvPr id="0" name=""/>
        <dsp:cNvSpPr/>
      </dsp:nvSpPr>
      <dsp:spPr>
        <a:xfrm>
          <a:off x="3914470" y="1292952"/>
          <a:ext cx="1234069" cy="123406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DeepAR+</a:t>
          </a:r>
        </a:p>
      </dsp:txBody>
      <dsp:txXfrm>
        <a:off x="4095195" y="1473677"/>
        <a:ext cx="872619" cy="872619"/>
      </dsp:txXfrm>
    </dsp:sp>
    <dsp:sp modelId="{B367CB3C-B197-4B0D-9041-B3F100EA1559}">
      <dsp:nvSpPr>
        <dsp:cNvPr id="0" name=""/>
        <dsp:cNvSpPr/>
      </dsp:nvSpPr>
      <dsp:spPr>
        <a:xfrm>
          <a:off x="3234733" y="3384967"/>
          <a:ext cx="1234069" cy="123406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ETS</a:t>
          </a:r>
        </a:p>
      </dsp:txBody>
      <dsp:txXfrm>
        <a:off x="3415458" y="3565692"/>
        <a:ext cx="872619" cy="872619"/>
      </dsp:txXfrm>
    </dsp:sp>
    <dsp:sp modelId="{3AE421FD-0FD8-4634-9A09-DB946A409172}">
      <dsp:nvSpPr>
        <dsp:cNvPr id="0" name=""/>
        <dsp:cNvSpPr/>
      </dsp:nvSpPr>
      <dsp:spPr>
        <a:xfrm>
          <a:off x="1035059" y="3384967"/>
          <a:ext cx="1234069" cy="123406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NPTS</a:t>
          </a:r>
        </a:p>
      </dsp:txBody>
      <dsp:txXfrm>
        <a:off x="1215784" y="3565692"/>
        <a:ext cx="872619" cy="872619"/>
      </dsp:txXfrm>
    </dsp:sp>
    <dsp:sp modelId="{5DFD5CDA-E2CD-4A53-B4C8-3AC9060C3573}">
      <dsp:nvSpPr>
        <dsp:cNvPr id="0" name=""/>
        <dsp:cNvSpPr/>
      </dsp:nvSpPr>
      <dsp:spPr>
        <a:xfrm>
          <a:off x="355322" y="1292952"/>
          <a:ext cx="1234069" cy="123406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Prophet</a:t>
          </a:r>
        </a:p>
      </dsp:txBody>
      <dsp:txXfrm>
        <a:off x="536047" y="1473677"/>
        <a:ext cx="872619" cy="872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4307F-F9F2-44D6-997F-0A3B80C66745}">
      <dsp:nvSpPr>
        <dsp:cNvPr id="0" name=""/>
        <dsp:cNvSpPr/>
      </dsp:nvSpPr>
      <dsp:spPr>
        <a:xfrm>
          <a:off x="1334821" y="70"/>
          <a:ext cx="1353418" cy="13534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Predictor</a:t>
          </a:r>
          <a:endParaRPr lang="en-US" sz="1400" kern="1200" dirty="0"/>
        </a:p>
      </dsp:txBody>
      <dsp:txXfrm>
        <a:off x="1533024" y="198273"/>
        <a:ext cx="957012" cy="957012"/>
      </dsp:txXfrm>
    </dsp:sp>
    <dsp:sp modelId="{8C193DFF-F26C-4F31-B077-19135646570D}">
      <dsp:nvSpPr>
        <dsp:cNvPr id="0" name=""/>
        <dsp:cNvSpPr/>
      </dsp:nvSpPr>
      <dsp:spPr>
        <a:xfrm>
          <a:off x="1850815" y="1398488"/>
          <a:ext cx="321429" cy="32142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893420" y="1521402"/>
        <a:ext cx="236219" cy="75601"/>
      </dsp:txXfrm>
    </dsp:sp>
    <dsp:sp modelId="{8222ED28-7CA9-44A2-ABF3-4DFD392E991A}">
      <dsp:nvSpPr>
        <dsp:cNvPr id="0" name=""/>
        <dsp:cNvSpPr/>
      </dsp:nvSpPr>
      <dsp:spPr>
        <a:xfrm>
          <a:off x="1334821" y="1764918"/>
          <a:ext cx="1353418" cy="13534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Algorithm</a:t>
          </a:r>
          <a:endParaRPr lang="en-US" sz="1400" kern="1200" dirty="0"/>
        </a:p>
      </dsp:txBody>
      <dsp:txXfrm>
        <a:off x="1533024" y="1963121"/>
        <a:ext cx="957012" cy="957012"/>
      </dsp:txXfrm>
    </dsp:sp>
    <dsp:sp modelId="{F23878BC-04D2-4DAA-B772-930C6BBE1491}">
      <dsp:nvSpPr>
        <dsp:cNvPr id="0" name=""/>
        <dsp:cNvSpPr/>
      </dsp:nvSpPr>
      <dsp:spPr>
        <a:xfrm>
          <a:off x="2771367" y="1456124"/>
          <a:ext cx="176232" cy="2061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a:off x="2771367" y="1497356"/>
        <a:ext cx="123362" cy="123694"/>
      </dsp:txXfrm>
    </dsp:sp>
    <dsp:sp modelId="{C867DB0E-0C0F-4106-8B0A-5FCC38E2E591}">
      <dsp:nvSpPr>
        <dsp:cNvPr id="0" name=""/>
        <dsp:cNvSpPr/>
      </dsp:nvSpPr>
      <dsp:spPr>
        <a:xfrm>
          <a:off x="3020752" y="710380"/>
          <a:ext cx="1697646" cy="16976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Model</a:t>
          </a:r>
        </a:p>
      </dsp:txBody>
      <dsp:txXfrm>
        <a:off x="3269367" y="958995"/>
        <a:ext cx="1200416" cy="120041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6/21/2021</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ylervigen.com/spurious-correlatio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svds.com/tbt-avoiding-common-mistakes-time-series-analysi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andas.pydata.org/pandas-docs/stable/user_guide/timeserie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forecast/latest/dg/howitworks-domains-ds-type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forecast/latest/dg/aws-forecast-choosing-recipes.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aws.amazon.com/forecast/latest/dg/what-is-forecast.html"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1.awsstatic.com/whitepapers/time-series-forecasting-principles-amazon-forecast.pdf?did=wp_card&amp;trk=wp_card" TargetMode="External"/><Relationship Id="rId5" Type="http://schemas.openxmlformats.org/officeDocument/2006/relationships/hyperlink" Target="https://towardsdatascience.com/how-not-to-use-machine-learning-for-time-series-forecasting-avoiding-the-pitfalls-19f9d7adf424" TargetMode="External"/><Relationship Id="rId4" Type="http://schemas.openxmlformats.org/officeDocument/2006/relationships/hyperlink" Target="https://aws.amazon.com/forecast/"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Welcome to Module 4: Introduction to Forecasting.</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 common occurrence in real-world forecasting problems is missing values in the raw data. Missing values makes it harder for a model to generate a forecast. The primary example in retail is an out-of-stock situation in demand forecasting. If an item goes out of stock, the sales for the day will zero. If the forecast is generated based on those zero sales values, the forecast will be incorrect.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Missing values can be marked as missing for various reasons. Missing values can occur because of no transaction, or possibly because of measurement errors. Maybe a service that monitored certain data was not working correctly, or the measurement could not occur correctly.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missing data can be calculated in several ways: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Forward fill – Uses the last known value for the missing value.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Moving average – Uses the average of the last known values to calculate the missing value.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Backward fill – Uses the next known value after the missing value. Be aware that it is a potential danger to use the future to calculate the past, which is bad in forecasting. This practice is known as </a:t>
            </a:r>
            <a:r>
              <a:rPr lang="en-US" sz="1100" i="1" kern="1200" dirty="0">
                <a:solidFill>
                  <a:schemeClr val="tx1"/>
                </a:solidFill>
                <a:effectLst/>
                <a:latin typeface="+mn-lt"/>
                <a:ea typeface="+mn-ea"/>
                <a:cs typeface="+mn-cs"/>
              </a:rPr>
              <a:t>lookahead</a:t>
            </a:r>
            <a:r>
              <a:rPr lang="en-US" sz="1100" kern="1200" dirty="0">
                <a:solidFill>
                  <a:schemeClr val="tx1"/>
                </a:solidFill>
                <a:effectLst/>
                <a:latin typeface="+mn-lt"/>
                <a:ea typeface="+mn-ea"/>
                <a:cs typeface="+mn-cs"/>
              </a:rPr>
              <a:t>, and it should be avoided.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Interpolation – Essentially uses an equation to calculate the missing value.</a:t>
            </a:r>
          </a:p>
          <a:p>
            <a:pPr lvl="0"/>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also have the choice to use a zero fill. This choice is often used in retail, a domain where missing sales data shouldn’t be calculated. The missing data represents no orders on that day. It would be wise to investigate why, but you don’t want to fill in the missing value in this case.</a:t>
            </a:r>
          </a:p>
          <a:p>
            <a:endParaRPr lang="en-US" dirty="0"/>
          </a:p>
        </p:txBody>
      </p:sp>
    </p:spTree>
    <p:extLst>
      <p:ext uri="{BB962C8B-B14F-4D97-AF65-F5344CB8AC3E}">
        <p14:creationId xmlns:p14="http://schemas.microsoft.com/office/powerpoint/2010/main" val="221050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might obtain data at different frequencies. For example, you might have sales data that includes the exact timestamp that the sale was recorded. However, the inventory data might contain only the year, month, and day of the inventory level. When you have data that is at a different frequency than other datasets, or isn’t compatible with your question, you might need to </a:t>
            </a:r>
            <a:r>
              <a:rPr lang="en-US" sz="1100" i="1" kern="1200" dirty="0">
                <a:solidFill>
                  <a:schemeClr val="tx1"/>
                </a:solidFill>
                <a:effectLst/>
                <a:latin typeface="+mn-lt"/>
                <a:ea typeface="+mn-ea"/>
                <a:cs typeface="+mn-cs"/>
              </a:rPr>
              <a:t>downsample</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Downsample means moving from a more finely grained time to a less finely grained time. This example converts an hourly dataset to a daily dataset.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you downsample, you must decide how to combine the values. In the case of sales data, summing the quantity makes the most sense. If the data is temperature, you might want to find the average. Understanding your data helps you decide what the best course of action is.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3003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inverse of downsampling is upsampling. The problem with upsampling is that it’s difficult to achieve in most cases. Suppose that you wanted to upsample your sales data from daily sales to hourly sales. Unless you have some other data source to reference, you wouldn’t be able to change from daily to hourly sales. In some cases, you must use additional data or knowledge. For example, if you must match the frequency of another time series, you might have an irregular time series or specific domain knowledge that could help. In those cases, you must be careful of how you convert the data. For the retail example, the best that you can do is create a single order for the day at a specified hour. For temperature, you can copy the daily temperature into each of the hourly slots, or use some formula to calculate a curve.</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18080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Outliers can be a problem in data science. The same is true of time series data.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examine sales data and you see an order with an unusually large quantity of items, you might not want to include that order in your forecast calculations. The order size might never be repeated. Removing these outliers and anomalies is known as </a:t>
            </a:r>
            <a:r>
              <a:rPr lang="en-US" sz="1100" i="1" kern="1200" dirty="0">
                <a:solidFill>
                  <a:schemeClr val="tx1"/>
                </a:solidFill>
                <a:effectLst/>
                <a:latin typeface="+mn-lt"/>
                <a:ea typeface="+mn-ea"/>
                <a:cs typeface="+mn-cs"/>
              </a:rPr>
              <a:t>smoothing</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Smoothing your data can help you deal with outliers and other anomalies. You might consider smoothing for the following reasons.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Data preparation – Removing error values and outliers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Visualization – Reducing noise in a plot</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Understand why you are smoothing the data and the impact that it might have. You might want the outcome to be reduced noise and to create a better model. However, it’s equally important to consider these questions: Could your smoothing compromise the model? Does the model expect noisy data? Can you also smooth the data in production?</a:t>
            </a:r>
          </a:p>
          <a:p>
            <a:endParaRPr lang="en-US" dirty="0"/>
          </a:p>
        </p:txBody>
      </p:sp>
    </p:spTree>
    <p:extLst>
      <p:ext uri="{BB962C8B-B14F-4D97-AF65-F5344CB8AC3E}">
        <p14:creationId xmlns:p14="http://schemas.microsoft.com/office/powerpoint/2010/main" val="3209436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Seasonality in data is any kind of repeating observation where the frequency of the observation is stable. For example, in sales you typically see higher sales at the end of a quarter, and into Q4. Consumer retail exhibits this pattern even more in Q4. Be aware that data can have multiple types of seasonality in the same dataset.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Many times, you might want to incorporate seasonality information into your forecast. Localized holidays are a good example for sales.</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8624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Correlations do not mean causation.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Be careful when you interpret your own data, and be cautious about correlations—you don’t want to act on correlations that have no real-world meaning. As an experiment, say that you generate two random time series datasets of numbers between 0 and 1. You will find that they have low correlation. However, if you introduce the same slope to both sets of data, you will see a strong correlation.</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For more correlations, see </a:t>
            </a:r>
            <a:r>
              <a:rPr lang="en-US" sz="1100" dirty="0">
                <a:hlinkClick r:id="rId3"/>
              </a:rPr>
              <a:t>Spurious correlations</a:t>
            </a:r>
            <a:r>
              <a:rPr lang="en-US" sz="1100" kern="1200" dirty="0">
                <a:solidFill>
                  <a:srgbClr val="FF0000"/>
                </a:solidFill>
                <a:effectLst/>
                <a:latin typeface="+mn-lt"/>
                <a:ea typeface="+mn-ea"/>
                <a:cs typeface="+mn-cs"/>
              </a:rPr>
              <a:t>.</a:t>
            </a:r>
            <a:r>
              <a:rPr lang="en-US" sz="1100" kern="1200" dirty="0">
                <a:solidFill>
                  <a:schemeClr val="tx1"/>
                </a:solidFill>
                <a:effectLst/>
                <a:latin typeface="+mn-lt"/>
                <a:ea typeface="+mn-ea"/>
                <a:cs typeface="+mn-cs"/>
              </a:rPr>
              <a:t> Many correlations are plotted, and none of them make any sense.</a:t>
            </a:r>
          </a:p>
        </p:txBody>
      </p:sp>
    </p:spTree>
    <p:extLst>
      <p:ext uri="{BB962C8B-B14F-4D97-AF65-F5344CB8AC3E}">
        <p14:creationId xmlns:p14="http://schemas.microsoft.com/office/powerpoint/2010/main" val="380110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It is important to know how stable a system is. The level of stability, or </a:t>
            </a:r>
            <a:r>
              <a:rPr lang="en-US" sz="1100" i="1" kern="1200" dirty="0">
                <a:solidFill>
                  <a:schemeClr val="tx1"/>
                </a:solidFill>
                <a:effectLst/>
                <a:latin typeface="+mn-lt"/>
                <a:ea typeface="+mn-ea"/>
                <a:cs typeface="+mn-cs"/>
              </a:rPr>
              <a:t>stationarity</a:t>
            </a:r>
            <a:r>
              <a:rPr lang="en-US" sz="1100" kern="1200" dirty="0">
                <a:solidFill>
                  <a:schemeClr val="tx1"/>
                </a:solidFill>
                <a:effectLst/>
                <a:latin typeface="+mn-lt"/>
                <a:ea typeface="+mn-ea"/>
                <a:cs typeface="+mn-cs"/>
              </a:rPr>
              <a:t>, can tell you how much you should expect the system’s past behavior to inform future behavior. A system with low stability is not good for predicting the future.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Often, you will want to determine the trend for a time series. However, adjusting the series for the trend can make it difficult to compare the series with another series that was also adjusted for trend. The trends might dominate the values in the series, which can lead you to overestimate of the correlation between the two series. This phenomenon was shown in the previous topic. For a detailed explanation of reasons for this occurrence,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Avoiding Commons Mistakes with Time Series Analysis</a:t>
            </a: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Autocorrelation is one of the special problems that you face with time series data. As you saw in other machine learning problems, the goal of building an ML model is to separate the signal from the noise. Autocorrelation is a form of noise because separate observations are not independent of each other.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time series with autocorrelation might overstate the accuracy of the model that is produced. Some of the algorithms that you see in this module can help correct for autocorrelation.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These factors, along with seasonality, can influence the model that you select to produce your forecast. Some algorithms handle seasonality and autocorrelation, but others do not. </a:t>
            </a:r>
          </a:p>
        </p:txBody>
      </p:sp>
    </p:spTree>
    <p:extLst>
      <p:ext uri="{BB962C8B-B14F-4D97-AF65-F5344CB8AC3E}">
        <p14:creationId xmlns:p14="http://schemas.microsoft.com/office/powerpoint/2010/main" val="2534372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pandas library was developed with financial data analysis in mind. As such, it is good at handling time series data.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set the index of your pandas DataFrame to be a </a:t>
            </a:r>
            <a:r>
              <a:rPr lang="en-US" sz="1100" i="1" kern="1200" dirty="0">
                <a:solidFill>
                  <a:schemeClr val="tx1"/>
                </a:solidFill>
                <a:effectLst/>
                <a:latin typeface="+mn-lt"/>
                <a:ea typeface="+mn-ea"/>
                <a:cs typeface="+mn-cs"/>
              </a:rPr>
              <a:t>datetime</a:t>
            </a:r>
            <a:r>
              <a:rPr lang="en-US" sz="1100" kern="1200" dirty="0">
                <a:solidFill>
                  <a:schemeClr val="tx1"/>
                </a:solidFill>
                <a:effectLst/>
                <a:latin typeface="+mn-lt"/>
                <a:ea typeface="+mn-ea"/>
                <a:cs typeface="+mn-cs"/>
              </a:rPr>
              <a:t>, which enables you to use the date and time to select your data. You can use ranges that contain partial dates. You can also extract date parts, such as </a:t>
            </a:r>
            <a:r>
              <a:rPr lang="en-US" sz="1100" i="1" kern="1200" dirty="0">
                <a:solidFill>
                  <a:schemeClr val="tx1"/>
                </a:solidFill>
                <a:effectLst/>
                <a:latin typeface="+mn-lt"/>
                <a:ea typeface="+mn-ea"/>
                <a:cs typeface="+mn-cs"/>
              </a:rPr>
              <a:t>year</a:t>
            </a:r>
            <a:r>
              <a:rPr lang="en-US" sz="110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month</a:t>
            </a:r>
            <a:r>
              <a:rPr lang="en-US" sz="110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weekday_name</a:t>
            </a:r>
            <a:r>
              <a:rPr lang="en-US" sz="1100" kern="1200" dirty="0">
                <a:solidFill>
                  <a:schemeClr val="tx1"/>
                </a:solidFill>
                <a:effectLst/>
                <a:latin typeface="+mn-lt"/>
                <a:ea typeface="+mn-ea"/>
                <a:cs typeface="+mn-cs"/>
              </a:rPr>
              <a:t>, and more.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grouping and resampling tasks, pandas has built-in functions to do both.</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Finally, pandas can give you insights into autocorrelation.</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For more information about pandas and time series data, see </a:t>
            </a:r>
            <a:r>
              <a:rPr lang="en-US" sz="1100" dirty="0">
                <a:hlinkClick r:id="rId3"/>
              </a:rPr>
              <a:t>Time series / date functionality</a:t>
            </a: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100" kern="1200" dirty="0">
                <a:solidFill>
                  <a:schemeClr val="tx1"/>
                </a:solidFill>
                <a:effectLst/>
                <a:latin typeface="+mn-lt"/>
                <a:ea typeface="+mn-ea"/>
                <a:cs typeface="+mn-cs"/>
              </a:rPr>
              <a:t>In the pandas documentation.. </a:t>
            </a:r>
          </a:p>
        </p:txBody>
      </p:sp>
    </p:spTree>
    <p:extLst>
      <p:ext uri="{BB962C8B-B14F-4D97-AF65-F5344CB8AC3E}">
        <p14:creationId xmlns:p14="http://schemas.microsoft.com/office/powerpoint/2010/main" val="950948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One of the tasks in building a forecasting application is to choose an appropriate algorithm. The type of dataset that you are using and the features of that dataset should determine your choice of algorithm.</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Amazon Forecast supports these five algorithms.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Autoregressive Integrated Moving Average (ARIMA) – This algorithm removes autocorrelations, which might influence the pattern of observations.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DeepAR+ – A supervised learning algorithm for forecasting one-dimensional time series. It uses a recurrent neural network to train a model over multiple time series.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Exponential Smoothing (ETS): This algorithm is useful for datasets with seasonality. It uses a weighted average for all observations. The weights are decreased over time.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Non-Parametric Time Series (NPTS) – Predictions are based on sampling from past observations. Specialized versions are available for seasonal and climatological datasets.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Prophet – A Bayesian time series model. It’s useful for datasets that span a long time period, have missing data, or have large outliers.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123096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Some key</a:t>
            </a:r>
            <a:r>
              <a:rPr lang="en-US" sz="1200" baseline="0" dirty="0">
                <a:latin typeface="+mn-lt"/>
              </a:rPr>
              <a:t> takeaways from this section of the module include:</a:t>
            </a:r>
            <a:endParaRPr lang="en-US" sz="1200" dirty="0">
              <a:solidFill>
                <a:srgbClr val="000000"/>
              </a:solidFill>
              <a:latin typeface="+mn-lt"/>
              <a:ea typeface="Amazon Ember" panose="02000000000000000000" pitchFamily="2" charset="0"/>
              <a:cs typeface="Amazon Ember Light" panose="020B0403020204020204" pitchFamily="34" charset="0"/>
            </a:endParaRPr>
          </a:p>
          <a:p>
            <a:endParaRPr lang="en-US" b="1" dirty="0">
              <a:latin typeface="+mn-lt"/>
            </a:endParaRPr>
          </a:p>
          <a:p>
            <a:pPr marL="171450" indent="-171450">
              <a:buFont typeface="Arial" panose="020B0604020202020204" pitchFamily="34" charset="0"/>
              <a:buChar char="•"/>
            </a:pPr>
            <a:r>
              <a:rPr lang="en-US" b="0" dirty="0">
                <a:latin typeface="+mn-lt"/>
              </a:rPr>
              <a:t>Time</a:t>
            </a:r>
            <a:r>
              <a:rPr lang="en-US" b="0" baseline="0" dirty="0">
                <a:latin typeface="+mn-lt"/>
              </a:rPr>
              <a:t> series data is sequenced data that includes a time element, which makes it different from regular datasets</a:t>
            </a:r>
          </a:p>
          <a:p>
            <a:pPr marL="171450" indent="-171450">
              <a:buFont typeface="Arial" panose="020B0604020202020204" pitchFamily="34" charset="0"/>
              <a:buChar char="•"/>
            </a:pPr>
            <a:r>
              <a:rPr lang="en-US" b="0" baseline="0" dirty="0">
                <a:latin typeface="+mn-lt"/>
              </a:rPr>
              <a:t>Some of the time challenges include – </a:t>
            </a:r>
          </a:p>
          <a:p>
            <a:pPr marL="628650" lvl="1" indent="-171450">
              <a:buFont typeface="Arial" panose="020B0604020202020204" pitchFamily="34" charset="0"/>
              <a:buChar char="•"/>
            </a:pPr>
            <a:r>
              <a:rPr lang="en-US" b="0" baseline="0" dirty="0">
                <a:latin typeface="+mn-lt"/>
              </a:rPr>
              <a:t>Handling different time formats</a:t>
            </a:r>
          </a:p>
          <a:p>
            <a:pPr marL="628650" lvl="1" indent="-171450">
              <a:buFont typeface="Arial" panose="020B0604020202020204" pitchFamily="34" charset="0"/>
              <a:buChar char="•"/>
            </a:pPr>
            <a:r>
              <a:rPr lang="en-US" b="0" baseline="0" dirty="0">
                <a:latin typeface="+mn-lt"/>
              </a:rPr>
              <a:t>Handling missing data through down sampling, up sampling and smoothing</a:t>
            </a:r>
          </a:p>
          <a:p>
            <a:pPr marL="628650" lvl="1" indent="-171450">
              <a:buFont typeface="Arial" panose="020B0604020202020204" pitchFamily="34" charset="0"/>
              <a:buChar char="•"/>
            </a:pPr>
            <a:r>
              <a:rPr lang="en-US" b="0" baseline="0" dirty="0">
                <a:latin typeface="+mn-lt"/>
              </a:rPr>
              <a:t>Handling seasonality, such as weekdays and yearly cycles</a:t>
            </a:r>
          </a:p>
          <a:p>
            <a:pPr marL="628650" lvl="1" indent="-171450">
              <a:buFont typeface="Arial" panose="020B0604020202020204" pitchFamily="34" charset="0"/>
              <a:buChar char="•"/>
            </a:pPr>
            <a:r>
              <a:rPr lang="en-US" b="0" baseline="0" dirty="0">
                <a:latin typeface="+mn-lt"/>
              </a:rPr>
              <a:t>Avoiding bad correlations</a:t>
            </a:r>
          </a:p>
          <a:p>
            <a:pPr marL="171450" lvl="0" indent="-171450">
              <a:buFont typeface="Arial" panose="020B0604020202020204" pitchFamily="34" charset="0"/>
              <a:buChar char="•"/>
            </a:pPr>
            <a:r>
              <a:rPr lang="en-US" b="0" baseline="0" dirty="0">
                <a:latin typeface="+mn-lt"/>
              </a:rPr>
              <a:t>The pandas library offers support for time series data through functions that deal with time</a:t>
            </a:r>
          </a:p>
          <a:p>
            <a:pPr marL="171450" lvl="0" indent="-171450">
              <a:buFont typeface="Arial" panose="020B0604020202020204" pitchFamily="34" charset="0"/>
              <a:buChar char="•"/>
            </a:pPr>
            <a:r>
              <a:rPr lang="en-US" b="0" baseline="0" dirty="0">
                <a:latin typeface="+mn-lt"/>
              </a:rPr>
              <a:t>With Amazon Forecast, you can choose between five algorithms – </a:t>
            </a:r>
          </a:p>
          <a:p>
            <a:pPr marL="628650" lvl="1" indent="-171450">
              <a:buFont typeface="Arial" panose="020B0604020202020204" pitchFamily="34" charset="0"/>
              <a:buChar char="•"/>
            </a:pPr>
            <a:r>
              <a:rPr lang="en-US" b="0" baseline="0" dirty="0">
                <a:latin typeface="+mn-lt"/>
              </a:rPr>
              <a:t>ARIMA</a:t>
            </a:r>
          </a:p>
          <a:p>
            <a:pPr marL="628650" lvl="1" indent="-171450">
              <a:buFont typeface="Arial" panose="020B0604020202020204" pitchFamily="34" charset="0"/>
              <a:buChar char="•"/>
            </a:pPr>
            <a:r>
              <a:rPr lang="en-US" b="0" baseline="0" dirty="0">
                <a:latin typeface="+mn-lt"/>
              </a:rPr>
              <a:t>DeepAR+</a:t>
            </a:r>
          </a:p>
          <a:p>
            <a:pPr marL="628650" lvl="1" indent="-171450">
              <a:buFont typeface="Arial" panose="020B0604020202020204" pitchFamily="34" charset="0"/>
              <a:buChar char="•"/>
            </a:pPr>
            <a:r>
              <a:rPr lang="en-US" b="0" baseline="0" dirty="0">
                <a:latin typeface="+mn-lt"/>
              </a:rPr>
              <a:t>ETS</a:t>
            </a:r>
          </a:p>
          <a:p>
            <a:pPr marL="628650" lvl="1" indent="-171450">
              <a:buFont typeface="Arial" panose="020B0604020202020204" pitchFamily="34" charset="0"/>
              <a:buChar char="•"/>
            </a:pPr>
            <a:r>
              <a:rPr lang="en-US" b="0" baseline="0" dirty="0">
                <a:latin typeface="+mn-lt"/>
              </a:rPr>
              <a:t>NPTS</a:t>
            </a:r>
          </a:p>
          <a:p>
            <a:pPr marL="628650" lvl="1" indent="-171450">
              <a:buFont typeface="Arial" panose="020B0604020202020204" pitchFamily="34" charset="0"/>
              <a:buChar char="•"/>
            </a:pPr>
            <a:r>
              <a:rPr lang="en-US" b="0" baseline="0" dirty="0">
                <a:latin typeface="+mn-lt"/>
              </a:rPr>
              <a:t>Prophet</a:t>
            </a:r>
          </a:p>
          <a:p>
            <a:pPr marL="171450" lvl="0" indent="-171450">
              <a:buFont typeface="Arial" panose="020B0604020202020204" pitchFamily="34" charset="0"/>
              <a:buChar char="•"/>
            </a:pPr>
            <a:endParaRPr lang="en-US" b="0" dirty="0"/>
          </a:p>
        </p:txBody>
      </p:sp>
    </p:spTree>
    <p:extLst>
      <p:ext uri="{BB962C8B-B14F-4D97-AF65-F5344CB8AC3E}">
        <p14:creationId xmlns:p14="http://schemas.microsoft.com/office/powerpoint/2010/main" val="418964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topics: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Forecasting overview</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Processing time series 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Using Amazon Forecast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Guided lab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Module wrap-up</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module also includes a hands-on guided lab where you will learn how to use Amazon Forecast when you work with time series data.</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Using Amazon Forecast.</a:t>
            </a:r>
          </a:p>
        </p:txBody>
      </p:sp>
    </p:spTree>
    <p:extLst>
      <p:ext uri="{BB962C8B-B14F-4D97-AF65-F5344CB8AC3E}">
        <p14:creationId xmlns:p14="http://schemas.microsoft.com/office/powerpoint/2010/main" val="1302646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generate forecasts, you can apply the machine learning development pipeline that you use throughout this course.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Import your data – You must import as much data as you have—both historical data and related data. You should do some basic evaluation and feature engineering before you use the data to train a model.</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Train a predictor – To train a predictor, you must choose an algorithm. If you are not sure which algorithm is best for your data, you can let Amazon Forecast choose by selecting </a:t>
            </a:r>
            <a:r>
              <a:rPr lang="en-US" sz="1100" i="1" kern="1200" dirty="0">
                <a:solidFill>
                  <a:schemeClr val="tx1"/>
                </a:solidFill>
                <a:effectLst/>
                <a:latin typeface="+mn-lt"/>
                <a:ea typeface="+mn-ea"/>
                <a:cs typeface="+mn-cs"/>
              </a:rPr>
              <a:t>AutoML</a:t>
            </a:r>
            <a:r>
              <a:rPr lang="en-US" sz="1100" kern="1200" dirty="0">
                <a:solidFill>
                  <a:schemeClr val="tx1"/>
                </a:solidFill>
                <a:effectLst/>
                <a:latin typeface="+mn-lt"/>
                <a:ea typeface="+mn-ea"/>
                <a:cs typeface="+mn-cs"/>
              </a:rPr>
              <a:t> as your algorithm. You also must select a domain for your data, but if you’re not sure which domain fits best, you can select a custom domain. Domains have specific types of data that they require. For more information, see Predefined Dataset Domains and Dataset Types in the Amazon Forecast documentation.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Generate forecasts – As soon as you have a trained model, you can use the model to make a forecast by using an input dataset group. After you generate a forecast, you can query the forecast, or you can export it to an Amazon Simple Storage Service (Amazon S3) bucket. You also have the option to encrypt the data in the forecast before you export it.</a:t>
            </a:r>
          </a:p>
        </p:txBody>
      </p:sp>
    </p:spTree>
    <p:extLst>
      <p:ext uri="{BB962C8B-B14F-4D97-AF65-F5344CB8AC3E}">
        <p14:creationId xmlns:p14="http://schemas.microsoft.com/office/powerpoint/2010/main" val="912961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overall process for working with Amazon Forecast is to import historical and related data. Amazon Forecast inspects the data, identifies key data, and selects an appropriate algorithm. It uses the algorithm to train and optimize a custom model and produce a predictor. You create forecasts by applying the predictor to your dataset. Then, you can either retrieve these forecasts in the AWS console, or export the forecasts as comma-delimited files. You can also use an application programming interface (API) and command line interface (CLI) commands to create and retrieve forecasts.</a:t>
            </a:r>
          </a:p>
        </p:txBody>
      </p:sp>
    </p:spTree>
    <p:extLst>
      <p:ext uri="{BB962C8B-B14F-4D97-AF65-F5344CB8AC3E}">
        <p14:creationId xmlns:p14="http://schemas.microsoft.com/office/powerpoint/2010/main" val="281997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work with Amazon Forecast, you should select the appropriate domain. You can select from the following list:</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Retail – Product demand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Inventory planning – Raw materials requirements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EC2 capacity – Capacity demand for Amazon Elastic Compute Cloud (Amazon EC2)</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Work force – Workload projections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Web traffic – Projected traffic to one or more websites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Metrics – Projecting metrics such as revenue, sales, or cash flow</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Custom – Projections for a domain that you can’t map to one of the previous domains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selecting a domain, you improve the efficiency of the predictor. Each domain has specific types of data that you supply when you build the predictor. For example, the </a:t>
            </a:r>
            <a:r>
              <a:rPr lang="en-US" sz="1100" i="1" kern="1200" dirty="0">
                <a:solidFill>
                  <a:schemeClr val="tx1"/>
                </a:solidFill>
                <a:effectLst/>
                <a:latin typeface="+mn-lt"/>
                <a:ea typeface="+mn-ea"/>
                <a:cs typeface="+mn-cs"/>
              </a:rPr>
              <a:t>Retail</a:t>
            </a:r>
            <a:r>
              <a:rPr lang="en-US" sz="1100" kern="1200" dirty="0">
                <a:solidFill>
                  <a:schemeClr val="tx1"/>
                </a:solidFill>
                <a:effectLst/>
                <a:latin typeface="+mn-lt"/>
                <a:ea typeface="+mn-ea"/>
                <a:cs typeface="+mn-cs"/>
              </a:rPr>
              <a:t> domain expects item identifiers, a timestamp for the observation, the number of sales for that item, and the specified timestamp.</a:t>
            </a:r>
          </a:p>
          <a:p>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For more information on the supported domains, see the topic </a:t>
            </a:r>
            <a:r>
              <a:rPr lang="en-US" sz="1100" dirty="0">
                <a:hlinkClick r:id="rId3"/>
              </a:rPr>
              <a:t>Predefined Dataset Domains and Dataset Types</a:t>
            </a: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64750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following example shows the data that you need for a retail demand forecast.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the time series, you must provide: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Timestamp – The time at which the transaction took place, ideally in UTC format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Item – The item ID of the item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Quantity – How many items were sold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metadata for the item might include category or item color, for example. The link back to the time series data includes only the item ID, because the metadata for the item doesn’t typically change.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sales price or other promotion data are examples of related data that can create a more useful forecast. To link this back to the item, you must include the timestamp and item ID.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37924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following example shows the kind of data that you need for a web traffic forecast.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the time series, you must provide: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Webpage ID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Page views per month</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Timestamp</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Related data that creates a more useful forecast includes: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Page category (such as navigation, or content category)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Geographic identifier for web client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might also need the following metadata:</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Region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Sales promotion information</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899002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Forecast predictors use an algorithm to train a model. They then use the model to make a forecast by using an input dataset group. To help you get started, Amazon Forecast provides the following predefined algorithms: </a:t>
            </a:r>
            <a:endParaRPr lang="en-US" sz="105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ARIMA</a:t>
            </a:r>
            <a:endParaRPr lang="en-US" sz="105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DeepAR+</a:t>
            </a:r>
            <a:endParaRPr lang="en-US" sz="105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ETS</a:t>
            </a:r>
            <a:endParaRPr lang="en-US" sz="105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NPTS</a:t>
            </a:r>
            <a:endParaRPr lang="en-US" sz="105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Prophet</a:t>
            </a:r>
            <a:endParaRPr lang="en-US" sz="105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also use the </a:t>
            </a:r>
            <a:r>
              <a:rPr lang="en-US" sz="1100" i="1" kern="1200" dirty="0">
                <a:solidFill>
                  <a:schemeClr val="tx1"/>
                </a:solidFill>
                <a:effectLst/>
                <a:latin typeface="+mn-lt"/>
                <a:ea typeface="+mn-ea"/>
                <a:cs typeface="+mn-cs"/>
              </a:rPr>
              <a:t>AutoML</a:t>
            </a:r>
            <a:r>
              <a:rPr lang="en-US" sz="1100" kern="1200" dirty="0">
                <a:solidFill>
                  <a:schemeClr val="tx1"/>
                </a:solidFill>
                <a:effectLst/>
                <a:latin typeface="+mn-lt"/>
                <a:ea typeface="+mn-ea"/>
                <a:cs typeface="+mn-cs"/>
              </a:rPr>
              <a:t> feature, which tries all the algorithms to see which one is the best at predicting data.</a:t>
            </a:r>
            <a:endParaRPr lang="en-US" sz="105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For more information about Amazon Forecast algorithms, see the topic </a:t>
            </a:r>
            <a:r>
              <a:rPr lang="en-US" sz="1050" dirty="0">
                <a:hlinkClick r:id="rId3"/>
              </a:rPr>
              <a:t>Choosing an Amazon Forecast Algorithm</a:t>
            </a:r>
            <a:r>
              <a:rPr lang="en-US" sz="1050" dirty="0"/>
              <a:t> in the AWS documentation.</a:t>
            </a:r>
            <a:endParaRPr lang="en-US" sz="105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05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2971758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prepare data for training in machine learning, you typically hold back data to use when you validate and score the model. The data that you hold back is usually a random sample of your available data. With time series data, you must process your data differently because of a correlation between time.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you import your data, Amazon Forecast breaks it into training and test datasets, which the diagram shows. The</a:t>
            </a:r>
            <a:r>
              <a:rPr lang="en-US" sz="1100" kern="1200" baseline="0" dirty="0">
                <a:solidFill>
                  <a:schemeClr val="tx1"/>
                </a:solidFill>
                <a:effectLst/>
                <a:latin typeface="+mn-lt"/>
                <a:ea typeface="+mn-ea"/>
                <a:cs typeface="+mn-cs"/>
              </a:rPr>
              <a:t> training data is used to train the model, which is then tested against the data that was held back. You can specify multiple </a:t>
            </a:r>
            <a:r>
              <a:rPr lang="en-US" sz="1100" i="1" kern="1200" baseline="0" dirty="0">
                <a:solidFill>
                  <a:schemeClr val="tx1"/>
                </a:solidFill>
                <a:effectLst/>
                <a:latin typeface="+mn-lt"/>
                <a:ea typeface="+mn-ea"/>
                <a:cs typeface="+mn-cs"/>
              </a:rPr>
              <a:t>back test windows</a:t>
            </a:r>
            <a:r>
              <a:rPr lang="en-US" sz="1100" kern="1200" baseline="0" dirty="0">
                <a:solidFill>
                  <a:schemeClr val="tx1"/>
                </a:solidFill>
                <a:effectLst/>
                <a:latin typeface="+mn-lt"/>
                <a:ea typeface="+mn-ea"/>
                <a:cs typeface="+mn-cs"/>
              </a:rPr>
              <a:t>, which will split the data multiple times, train the model, and use metrics to determine which model gives the best results. The default back test window is </a:t>
            </a:r>
            <a:r>
              <a:rPr lang="en-US" sz="1100" i="1" kern="1200" baseline="0" dirty="0">
                <a:solidFill>
                  <a:schemeClr val="tx1"/>
                </a:solidFill>
                <a:effectLst/>
                <a:latin typeface="+mn-lt"/>
                <a:ea typeface="+mn-ea"/>
                <a:cs typeface="+mn-cs"/>
              </a:rPr>
              <a:t>1</a:t>
            </a:r>
            <a:r>
              <a:rPr lang="en-US" sz="1100" kern="1200" baseline="0" dirty="0">
                <a:solidFill>
                  <a:schemeClr val="tx1"/>
                </a:solidFill>
                <a:effectLst/>
                <a:latin typeface="+mn-lt"/>
                <a:ea typeface="+mn-ea"/>
                <a:cs typeface="+mn-cs"/>
              </a:rPr>
              <a:t>.</a:t>
            </a:r>
          </a:p>
          <a:p>
            <a:endParaRPr lang="en-US" sz="1100" kern="1200" baseline="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change</a:t>
            </a:r>
            <a:r>
              <a:rPr lang="en-US" sz="1100" kern="1200" baseline="0" dirty="0">
                <a:solidFill>
                  <a:schemeClr val="tx1"/>
                </a:solidFill>
                <a:effectLst/>
                <a:latin typeface="+mn-lt"/>
                <a:ea typeface="+mn-ea"/>
                <a:cs typeface="+mn-cs"/>
              </a:rPr>
              <a:t> how Amazon Forecast splits the data by </a:t>
            </a:r>
            <a:r>
              <a:rPr lang="en-US" sz="1100" kern="1200" dirty="0">
                <a:solidFill>
                  <a:schemeClr val="tx1"/>
                </a:solidFill>
                <a:effectLst/>
                <a:latin typeface="+mn-lt"/>
                <a:ea typeface="+mn-ea"/>
                <a:cs typeface="+mn-cs"/>
              </a:rPr>
              <a:t>setting the </a:t>
            </a:r>
            <a:r>
              <a:rPr lang="en-US" sz="1100" i="1" kern="1200" dirty="0">
                <a:solidFill>
                  <a:schemeClr val="tx1"/>
                </a:solidFill>
                <a:effectLst/>
                <a:latin typeface="+mn-lt"/>
                <a:ea typeface="+mn-ea"/>
                <a:cs typeface="+mn-cs"/>
              </a:rPr>
              <a:t>BackTestWindowOffset</a:t>
            </a:r>
            <a:r>
              <a:rPr lang="en-US" sz="1100" kern="1200" dirty="0">
                <a:solidFill>
                  <a:schemeClr val="tx1"/>
                </a:solidFill>
                <a:effectLst/>
                <a:latin typeface="+mn-lt"/>
                <a:ea typeface="+mn-ea"/>
                <a:cs typeface="+mn-cs"/>
              </a:rPr>
              <a:t> parameter when you create the predictor. If you don’t set this value, the algorithms use default values.</a:t>
            </a:r>
          </a:p>
          <a:p>
            <a:r>
              <a:rPr lang="en-US" sz="1100" kern="1200" dirty="0">
                <a:solidFill>
                  <a:schemeClr val="tx1"/>
                </a:solidFill>
                <a:effectLst/>
                <a:latin typeface="+mn-lt"/>
                <a:ea typeface="+mn-ea"/>
                <a:cs typeface="+mn-cs"/>
              </a:rPr>
              <a:t> </a:t>
            </a:r>
          </a:p>
          <a:p>
            <a:r>
              <a:rPr lang="en-US" dirty="0"/>
              <a:t>After you have trained a model, you will need to measure</a:t>
            </a:r>
            <a:r>
              <a:rPr lang="en-US" baseline="0" dirty="0"/>
              <a:t> its accuracy, which you will learn about next.</a:t>
            </a:r>
            <a:endParaRPr lang="en-US" dirty="0"/>
          </a:p>
          <a:p>
            <a:r>
              <a:rPr lang="en-US" dirty="0"/>
              <a:t> </a:t>
            </a:r>
          </a:p>
          <a:p>
            <a:endParaRPr lang="en-US" dirty="0"/>
          </a:p>
        </p:txBody>
      </p:sp>
    </p:spTree>
    <p:extLst>
      <p:ext uri="{BB962C8B-B14F-4D97-AF65-F5344CB8AC3E}">
        <p14:creationId xmlns:p14="http://schemas.microsoft.com/office/powerpoint/2010/main" val="878624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first Amazon Forecast evaluation metric is the weighted quantile loss (</a:t>
            </a:r>
            <a:r>
              <a:rPr lang="en-US" sz="1100" kern="1200" dirty="0" err="1">
                <a:solidFill>
                  <a:schemeClr val="tx1"/>
                </a:solidFill>
                <a:effectLst/>
                <a:latin typeface="+mn-lt"/>
                <a:ea typeface="+mn-ea"/>
                <a:cs typeface="+mn-cs"/>
              </a:rPr>
              <a:t>wQuantileLoss</a:t>
            </a:r>
            <a:r>
              <a:rPr lang="en-US" sz="1100" kern="1200" dirty="0">
                <a:solidFill>
                  <a:schemeClr val="tx1"/>
                </a:solidFill>
                <a:effectLst/>
                <a:latin typeface="+mn-lt"/>
                <a:ea typeface="+mn-ea"/>
                <a:cs typeface="+mn-cs"/>
              </a:rPr>
              <a:t>). When Amazon Forecast creates a forecast, it provides probabilistic predictions at three distinct quantiles—10 percent, 50 percent, and 90 percent. These prediction quantiles show you how much uncertainty is associated with each forecast.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effectLst/>
                <a:latin typeface="+mn-lt"/>
                <a:ea typeface="+mn-ea"/>
                <a:cs typeface="+mn-cs"/>
              </a:rPr>
              <a:t>A P10 quantile predicts that, 10 percent of the time, the true value will be less than the predicted value. </a:t>
            </a:r>
            <a:r>
              <a:rPr lang="en-US" dirty="0"/>
              <a:t>For example, suppose that you are a retailer. You want to forecast product demand for winter gloves that sell well only during the fall and winter. Say that you don’t have sufficient storage space and the cost of invested capital is high, or that the price of being overstocked on winter gloves concerns you. Then, you might use the P10 quantile to order a relatively low number of winter gloves. You know that the P10 forecast overestimates the demand for your winter gloves only 10 percent of the time, so you will be sold out of your winter gloves for 90 percent of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effectLst/>
                <a:latin typeface="+mn-lt"/>
                <a:ea typeface="+mn-ea"/>
                <a:cs typeface="+mn-cs"/>
              </a:rPr>
              <a:t>A P50 quantile predicts that 50 percent of the time, the true value will be less than the predicted value. </a:t>
            </a:r>
            <a:r>
              <a:rPr lang="en-US" dirty="0"/>
              <a:t>Continuing the winter gloves example, say you know that there will be a moderate amount of demand for the gloves, and you aren’t concerned about being overstocked. Then, you might choose to use the P50 quantile to order gloves. </a:t>
            </a:r>
          </a:p>
          <a:p>
            <a:endParaRPr lang="en-US" sz="1100" kern="1200" baseline="0" dirty="0">
              <a:solidFill>
                <a:schemeClr val="tx1"/>
              </a:solidFill>
              <a:effectLst/>
              <a:latin typeface="+mn-lt"/>
              <a:ea typeface="+mn-ea"/>
              <a:cs typeface="+mn-cs"/>
            </a:endParaRPr>
          </a:p>
          <a:p>
            <a:r>
              <a:rPr lang="en-US" sz="1100" b="0" kern="1200" baseline="0" dirty="0">
                <a:solidFill>
                  <a:schemeClr val="tx1"/>
                </a:solidFill>
                <a:effectLst/>
                <a:latin typeface="+mn-lt"/>
                <a:ea typeface="+mn-ea"/>
                <a:cs typeface="+mn-cs"/>
              </a:rPr>
              <a:t>A P90 quantile predicts that 90 percent of the time, the true value will be less than the predicted value. </a:t>
            </a:r>
            <a:r>
              <a:rPr lang="en-US" dirty="0"/>
              <a:t>Suppose you determine that being understocked on gloves will result in large amounts of lost revenue—for example, the cost of not selling gloves is extremely high or the cost of invested capital is low. In this case, you might choose to use the P90 quantile to order gloves.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Forecast also calculates the associated loss (error) at each quantile. </a:t>
            </a:r>
            <a:r>
              <a:rPr lang="en-US" sz="1100" kern="1200" dirty="0">
                <a:solidFill>
                  <a:schemeClr val="tx1"/>
                </a:solidFill>
                <a:effectLst/>
                <a:latin typeface="+mn-lt"/>
                <a:ea typeface="+mn-ea"/>
                <a:cs typeface="+mn-cs"/>
              </a:rPr>
              <a:t>Weighted quantile</a:t>
            </a:r>
            <a:r>
              <a:rPr lang="en-US" sz="1100" kern="1200" baseline="0" dirty="0">
                <a:solidFill>
                  <a:schemeClr val="tx1"/>
                </a:solidFill>
                <a:effectLst/>
                <a:latin typeface="+mn-lt"/>
                <a:ea typeface="+mn-ea"/>
                <a:cs typeface="+mn-cs"/>
              </a:rPr>
              <a:t> loss (wQuantileLoss) calculates how far off the forecast a certain quantile is from actual demand in either direction. </a:t>
            </a:r>
            <a:r>
              <a:rPr lang="en-US" sz="1100" kern="1200" dirty="0">
                <a:solidFill>
                  <a:schemeClr val="tx1"/>
                </a:solidFill>
                <a:effectLst/>
                <a:latin typeface="+mn-lt"/>
                <a:ea typeface="+mn-ea"/>
                <a:cs typeface="+mn-cs"/>
              </a:rPr>
              <a:t>Lower wQuantileLoss metrics mean that the model’s forecasts are more reliable. </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613919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root mean square error (RMSE) </a:t>
            </a:r>
            <a:r>
              <a:rPr lang="en-US" sz="1100" kern="1200" dirty="0">
                <a:solidFill>
                  <a:schemeClr val="tx1"/>
                </a:solidFill>
                <a:effectLst/>
                <a:latin typeface="+mn-lt"/>
                <a:ea typeface="+mn-ea"/>
                <a:cs typeface="+mn-cs"/>
              </a:rPr>
              <a:t>is another method for evaluating the reliability of your forecasts. Like wQuantileLoss,</a:t>
            </a:r>
            <a:r>
              <a:rPr lang="en-US" sz="1100" kern="1200" baseline="0" dirty="0">
                <a:solidFill>
                  <a:schemeClr val="tx1"/>
                </a:solidFill>
                <a:effectLst/>
                <a:latin typeface="+mn-lt"/>
                <a:ea typeface="+mn-ea"/>
                <a:cs typeface="+mn-cs"/>
              </a:rPr>
              <a:t> RMSE calculates how far off the forecasted values were from the actual test data.</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RMSE finds the difference between the actual target value in the dataset and the forecasted value for that time period, and it then squares the differences. The example shows how to calculate RMSE. The RMSE value represents the standard deviation of the prediction errors. This test is good for forecast validity when the errors are mostly of the same size (that is, there aren’t many outliers). Lower RMSE metrics indicate that the model’s forecasts are more reliable.</a:t>
            </a:r>
          </a:p>
          <a:p>
            <a:endParaRPr lang="en-US" dirty="0"/>
          </a:p>
        </p:txBody>
      </p:sp>
    </p:spTree>
    <p:extLst>
      <p:ext uri="{BB962C8B-B14F-4D97-AF65-F5344CB8AC3E}">
        <p14:creationId xmlns:p14="http://schemas.microsoft.com/office/powerpoint/2010/main" val="3209253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endParaRPr lang="en-US" sz="1100" dirty="0"/>
          </a:p>
          <a:p>
            <a:pPr marL="171450" lvl="0" indent="-171450">
              <a:buFont typeface="Arial" panose="020B0604020202020204" pitchFamily="34" charset="0"/>
              <a:buChar char="•"/>
            </a:pPr>
            <a:r>
              <a:rPr lang="en-US" dirty="0"/>
              <a:t>Describe the business problems solved by using Amazon Forecast</a:t>
            </a:r>
          </a:p>
          <a:p>
            <a:pPr marL="171450" lvl="0" indent="-171450">
              <a:buFont typeface="Arial" panose="020B0604020202020204" pitchFamily="34" charset="0"/>
              <a:buChar char="•"/>
            </a:pPr>
            <a:r>
              <a:rPr lang="en-US" dirty="0"/>
              <a:t>Describe the challenges of working with time series data</a:t>
            </a:r>
          </a:p>
          <a:p>
            <a:pPr marL="171450" lvl="0" indent="-171450">
              <a:buFont typeface="Arial" panose="020B0604020202020204" pitchFamily="34" charset="0"/>
              <a:buChar char="•"/>
            </a:pPr>
            <a:r>
              <a:rPr lang="en-US" dirty="0"/>
              <a:t>List the steps that are required to create a forecast by using Amazon Forecast</a:t>
            </a:r>
          </a:p>
          <a:p>
            <a:pPr marL="171450" indent="-171450">
              <a:buFont typeface="Arial" panose="020B0604020202020204" pitchFamily="34" charset="0"/>
              <a:buChar char="•"/>
            </a:pPr>
            <a:r>
              <a:rPr lang="en-US" dirty="0"/>
              <a:t>Use Amazon Forecast to make a prediction</a:t>
            </a:r>
            <a:endParaRPr lang="en-US" dirty="0">
              <a:latin typeface="+mn-lt"/>
            </a:endParaRPr>
          </a:p>
        </p:txBody>
      </p:sp>
    </p:spTree>
    <p:extLst>
      <p:ext uri="{BB962C8B-B14F-4D97-AF65-F5344CB8AC3E}">
        <p14:creationId xmlns:p14="http://schemas.microsoft.com/office/powerpoint/2010/main" val="1091591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example shows how a web retailer might use the accuracy metrics to evaluate a forecast. The retailer wants to predict the demand for sales of a particular brand of shoes. They input the sales records for this brand into Amazon Forecast to create a predictor.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predictor provides a forecasted demand of 1,000 pairs with the P10, P50, and P90 values. The wQuantileLoss values indicate that 10 percent of the time (P10), fewer than 880 pairs will be sold. Next, 50 percent of the time (P50), fewer than 1,050 pairs will be sold. Finally, 90 percent of the time (P90), fewer than 1,200 pairs will be sold. The retailer can then use these values to determine which level of inventory to hold. The determination is based on their assessment of the risk that they can’t fulfill orders, or have excess inventory.</a:t>
            </a:r>
          </a:p>
        </p:txBody>
      </p:sp>
    </p:spTree>
    <p:extLst>
      <p:ext uri="{BB962C8B-B14F-4D97-AF65-F5344CB8AC3E}">
        <p14:creationId xmlns:p14="http://schemas.microsoft.com/office/powerpoint/2010/main" val="3764861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t>Your instructor will now either demonstrate how to create a forecast with Amazon Forecast or provide you with access to a recorded demonstration.</a:t>
            </a:r>
            <a:endParaRPr lang="en-US" sz="1100" dirty="0"/>
          </a:p>
        </p:txBody>
      </p:sp>
    </p:spTree>
    <p:extLst>
      <p:ext uri="{BB962C8B-B14F-4D97-AF65-F5344CB8AC3E}">
        <p14:creationId xmlns:p14="http://schemas.microsoft.com/office/powerpoint/2010/main" val="3684771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Some key</a:t>
            </a:r>
            <a:r>
              <a:rPr lang="en-US" sz="1200" baseline="0" dirty="0">
                <a:latin typeface="+mn-lt"/>
              </a:rPr>
              <a:t> takeaways from this section of the module include:</a:t>
            </a:r>
            <a:endParaRPr lang="en-US" sz="1200" dirty="0">
              <a:solidFill>
                <a:srgbClr val="000000"/>
              </a:solidFill>
              <a:latin typeface="+mn-lt"/>
              <a:ea typeface="Amazon Ember" panose="02000000000000000000" pitchFamily="2" charset="0"/>
              <a:cs typeface="Amazon Ember Light" panose="020B0403020204020204" pitchFamily="34" charset="0"/>
            </a:endParaRPr>
          </a:p>
          <a:p>
            <a:endParaRPr lang="en-US" b="1" dirty="0">
              <a:latin typeface="+mn-lt"/>
            </a:endParaRPr>
          </a:p>
          <a:p>
            <a:pPr marL="171450" indent="-171450">
              <a:buFont typeface="Arial" panose="020B0604020202020204" pitchFamily="34" charset="0"/>
              <a:buChar char="•"/>
            </a:pPr>
            <a:r>
              <a:rPr lang="en-US" dirty="0"/>
              <a:t>You can use Amazon Forecast to train</a:t>
            </a:r>
            <a:r>
              <a:rPr lang="en-US" baseline="0" dirty="0"/>
              <a:t> and use a model for time series data</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There are specific schemas defined for domains such as retail and EC2 capacity planning, or you can use a custom schema</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You need to supply at least the time series data, but can also provide metadata and related data to add move information to the model</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As with most supervised machine learning problems, your data is split into training and testing data, but this split takes into account the time element</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Use RMSE and wQuantileLoss metrics to evaluate the efficiency of the model</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861591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the Module 4 – Guided lab: </a:t>
            </a:r>
            <a:r>
              <a:rPr lang="en-US" dirty="0"/>
              <a:t>Creating a Forecast with </a:t>
            </a:r>
            <a:r>
              <a:rPr lang="en-US"/>
              <a:t>Amazon Forecast</a:t>
            </a:r>
            <a:r>
              <a:rPr lang="en-US" sz="1100"/>
              <a:t>. </a:t>
            </a:r>
            <a:endParaRPr lang="en-US" sz="1100" dirty="0"/>
          </a:p>
        </p:txBody>
      </p:sp>
    </p:spTree>
    <p:extLst>
      <p:ext uri="{BB962C8B-B14F-4D97-AF65-F5344CB8AC3E}">
        <p14:creationId xmlns:p14="http://schemas.microsoft.com/office/powerpoint/2010/main" val="1243478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a:t>
            </a:r>
          </a:p>
        </p:txBody>
      </p:sp>
    </p:spTree>
    <p:extLst>
      <p:ext uri="{BB962C8B-B14F-4D97-AF65-F5344CB8AC3E}">
        <p14:creationId xmlns:p14="http://schemas.microsoft.com/office/powerpoint/2010/main" val="2632759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pPr lvl="0"/>
            <a:endParaRPr lang="en-US" dirty="0"/>
          </a:p>
          <a:p>
            <a:pPr marL="171450" lvl="0" indent="-171450">
              <a:buFont typeface="Arial" panose="020B0604020202020204" pitchFamily="34" charset="0"/>
              <a:buChar char="•"/>
            </a:pPr>
            <a:r>
              <a:rPr lang="en-US" dirty="0"/>
              <a:t>Describe the business problems solved by using Amazon Forecast</a:t>
            </a:r>
          </a:p>
          <a:p>
            <a:pPr marL="171450" lvl="0" indent="-171450">
              <a:buFont typeface="Arial" panose="020B0604020202020204" pitchFamily="34" charset="0"/>
              <a:buChar char="•"/>
            </a:pPr>
            <a:r>
              <a:rPr lang="en-US" dirty="0"/>
              <a:t>Describe the challenges of working with time series data</a:t>
            </a:r>
          </a:p>
          <a:p>
            <a:pPr marL="171450" lvl="0" indent="-171450">
              <a:buFont typeface="Arial" panose="020B0604020202020204" pitchFamily="34" charset="0"/>
              <a:buChar char="•"/>
            </a:pPr>
            <a:r>
              <a:rPr lang="en-US" dirty="0"/>
              <a:t>List the steps that are required to create a forecast by using Amazon Forecast</a:t>
            </a:r>
          </a:p>
          <a:p>
            <a:pPr marL="171450" indent="-171450">
              <a:buFont typeface="Arial" panose="020B0604020202020204" pitchFamily="34" charset="0"/>
              <a:buChar char="•"/>
            </a:pPr>
            <a:r>
              <a:rPr lang="en-US" dirty="0"/>
              <a:t>Use Amazon Forecast to make a prediction</a:t>
            </a:r>
            <a:endParaRPr lang="en-US" dirty="0">
              <a:latin typeface="+mn-lt"/>
            </a:endParaRPr>
          </a:p>
          <a:p>
            <a:endParaRPr lang="en-US" sz="1100" dirty="0"/>
          </a:p>
        </p:txBody>
      </p:sp>
    </p:spTree>
    <p:extLst>
      <p:ext uri="{BB962C8B-B14F-4D97-AF65-F5344CB8AC3E}">
        <p14:creationId xmlns:p14="http://schemas.microsoft.com/office/powerpoint/2010/main" val="3674630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now time to complete the knowledge check for this module.</a:t>
            </a:r>
          </a:p>
          <a:p>
            <a:endParaRPr lang="en-US" dirty="0"/>
          </a:p>
        </p:txBody>
      </p:sp>
    </p:spTree>
    <p:extLst>
      <p:ext uri="{BB962C8B-B14F-4D97-AF65-F5344CB8AC3E}">
        <p14:creationId xmlns:p14="http://schemas.microsoft.com/office/powerpoint/2010/main" val="3383275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that are covered in this module, you might find the following additional resources helpful:</a:t>
            </a:r>
          </a:p>
          <a:p>
            <a:pPr marL="171450" indent="-171450">
              <a:buFont typeface="Arial" panose="020B0604020202020204" pitchFamily="34" charset="0"/>
              <a:buChar char="•"/>
            </a:pPr>
            <a:r>
              <a:rPr lang="en-US" dirty="0">
                <a:latin typeface="+mn-lt"/>
                <a:hlinkClick r:id="rId3"/>
              </a:rPr>
              <a:t>Amazon Forecast documentation </a:t>
            </a:r>
            <a:endParaRPr lang="en-US" dirty="0">
              <a:latin typeface="+mn-lt"/>
            </a:endParaRPr>
          </a:p>
          <a:p>
            <a:pPr marL="171450" indent="-171450">
              <a:buFont typeface="Arial" panose="020B0604020202020204" pitchFamily="34" charset="0"/>
              <a:buChar char="•"/>
            </a:pPr>
            <a:r>
              <a:rPr lang="en-US" dirty="0">
                <a:latin typeface="+mn-lt"/>
                <a:hlinkClick r:id="rId4"/>
              </a:rPr>
              <a:t>Amazon Forecast product page</a:t>
            </a:r>
            <a:endParaRPr lang="en-US" dirty="0">
              <a:latin typeface="+mn-lt"/>
            </a:endParaRPr>
          </a:p>
          <a:p>
            <a:pPr marL="171450" indent="-171450">
              <a:buFont typeface="Arial" panose="020B0604020202020204" pitchFamily="34" charset="0"/>
              <a:buChar char="•"/>
            </a:pPr>
            <a:r>
              <a:rPr lang="en-US" dirty="0">
                <a:latin typeface="+mn-lt"/>
                <a:hlinkClick r:id="rId5"/>
              </a:rPr>
              <a:t>How to not use machine learning for time series forecasting</a:t>
            </a:r>
            <a:endParaRPr lang="en-US" dirty="0">
              <a:latin typeface="+mn-lt"/>
            </a:endParaRPr>
          </a:p>
          <a:p>
            <a:pPr marL="171450" indent="-171450">
              <a:buFont typeface="Arial" panose="020B0604020202020204" pitchFamily="34" charset="0"/>
              <a:buChar char="•"/>
            </a:pPr>
            <a:r>
              <a:rPr lang="en-US" dirty="0">
                <a:latin typeface="+mn-lt"/>
                <a:hlinkClick r:id="rId6"/>
              </a:rPr>
              <a:t>Time series forecasting principles Amazon Forecast whitepaper</a:t>
            </a: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101963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Section 1: Forecasting overview.</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start with a review of what forecasting means and learn about some use cases for forecasting.</a:t>
            </a:r>
          </a:p>
          <a:p>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189065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Forecasting is an important area of machine learning. It is important because so many opportunities for predicting future outcomes are based on historical data. Many of these opportunities involve a time component. Although the time component adds more information, it also makes time series problems more difficult to handle than other types of predictions.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think of time series data as falling into two broad categories. The first type is </a:t>
            </a:r>
            <a:r>
              <a:rPr lang="en-US" sz="1100" i="1" kern="1200" dirty="0">
                <a:solidFill>
                  <a:schemeClr val="tx1"/>
                </a:solidFill>
                <a:effectLst/>
                <a:latin typeface="+mn-lt"/>
                <a:ea typeface="+mn-ea"/>
                <a:cs typeface="+mn-cs"/>
              </a:rPr>
              <a:t>univariate</a:t>
            </a:r>
            <a:r>
              <a:rPr lang="en-US" sz="1100" kern="1200" dirty="0">
                <a:solidFill>
                  <a:schemeClr val="tx1"/>
                </a:solidFill>
                <a:effectLst/>
                <a:latin typeface="+mn-lt"/>
                <a:ea typeface="+mn-ea"/>
                <a:cs typeface="+mn-cs"/>
              </a:rPr>
              <a:t>, which means that it has only one variable. The second type is </a:t>
            </a:r>
            <a:r>
              <a:rPr lang="en-US" sz="1100" i="1" kern="1200" dirty="0">
                <a:solidFill>
                  <a:schemeClr val="tx1"/>
                </a:solidFill>
                <a:effectLst/>
                <a:latin typeface="+mn-lt"/>
                <a:ea typeface="+mn-ea"/>
                <a:cs typeface="+mn-cs"/>
              </a:rPr>
              <a:t>multivariate</a:t>
            </a:r>
            <a:r>
              <a:rPr lang="en-US" sz="1100" kern="1200" dirty="0">
                <a:solidFill>
                  <a:schemeClr val="tx1"/>
                </a:solidFill>
                <a:effectLst/>
                <a:latin typeface="+mn-lt"/>
                <a:ea typeface="+mn-ea"/>
                <a:cs typeface="+mn-cs"/>
              </a:rPr>
              <a:t>, which means that it has more than one variable. In addition to these two categories, most time series datasets also follow one of the following patterns: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Trend – A pattern that shows the values as they increase, decrease, or stay the same over time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Seasonal – A repeating pattern that is based on the seasons in a year</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Cyclical – Some other form of a repeating pattern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Irregular – Changes in the data over time that appear to be random or that have no discernable pattern</a:t>
            </a:r>
          </a:p>
        </p:txBody>
      </p:sp>
    </p:spTree>
    <p:extLst>
      <p:ext uri="{BB962C8B-B14F-4D97-AF65-F5344CB8AC3E}">
        <p14:creationId xmlns:p14="http://schemas.microsoft.com/office/powerpoint/2010/main" val="2859772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forecasting for a range of domains. Some of the more common applications include:</a:t>
            </a:r>
          </a:p>
          <a:p>
            <a:endParaRPr lang="en-US" dirty="0"/>
          </a:p>
          <a:p>
            <a:pPr marL="171450" indent="-171450">
              <a:buFont typeface="Arial" panose="020B0604020202020204" pitchFamily="34" charset="0"/>
              <a:buChar char="•"/>
            </a:pPr>
            <a:r>
              <a:rPr lang="en-US" dirty="0"/>
              <a:t>Marketing applications, such as sales forecasting or demand projections.</a:t>
            </a:r>
          </a:p>
          <a:p>
            <a:pPr marL="171450" indent="-171450">
              <a:buFont typeface="Arial" panose="020B0604020202020204" pitchFamily="34" charset="0"/>
              <a:buChar char="•"/>
            </a:pPr>
            <a:r>
              <a:rPr lang="en-US" dirty="0"/>
              <a:t>Inventory management systems to anticipate required inventory levels. Often, this type of forecast includes information about delivery times.</a:t>
            </a:r>
          </a:p>
          <a:p>
            <a:pPr marL="171450" indent="-171450">
              <a:buFont typeface="Arial" panose="020B0604020202020204" pitchFamily="34" charset="0"/>
              <a:buChar char="•"/>
            </a:pPr>
            <a:r>
              <a:rPr lang="en-US" dirty="0"/>
              <a:t>Energy consumption to determine when and where energy is needed.</a:t>
            </a:r>
          </a:p>
          <a:p>
            <a:pPr marL="171450" indent="-171450">
              <a:buFont typeface="Arial" panose="020B0604020202020204" pitchFamily="34" charset="0"/>
              <a:buChar char="•"/>
            </a:pPr>
            <a:r>
              <a:rPr lang="en-US" dirty="0"/>
              <a:t>Weather forecasting systems for governments, and commercial applications such as agriculture.</a:t>
            </a:r>
          </a:p>
          <a:p>
            <a:pPr marL="171450" indent="-171450">
              <a:buFont typeface="Arial" panose="020B0604020202020204" pitchFamily="34" charset="0"/>
              <a:buChar char="•"/>
            </a:pPr>
            <a:endParaRPr lang="en-US" dirty="0"/>
          </a:p>
          <a:p>
            <a:endParaRPr lang="en-US" dirty="0"/>
          </a:p>
          <a:p>
            <a:r>
              <a:rPr lang="en-US" dirty="0"/>
              <a:t>  </a:t>
            </a:r>
          </a:p>
        </p:txBody>
      </p:sp>
    </p:spTree>
    <p:extLst>
      <p:ext uri="{BB962C8B-B14F-4D97-AF65-F5344CB8AC3E}">
        <p14:creationId xmlns:p14="http://schemas.microsoft.com/office/powerpoint/2010/main" val="4060636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Section 2: Processing time series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kern="1200" dirty="0">
                <a:solidFill>
                  <a:schemeClr val="tx1"/>
                </a:solidFill>
                <a:effectLst/>
                <a:latin typeface="+mn-lt"/>
                <a:ea typeface="+mn-ea"/>
                <a:cs typeface="+mn-cs"/>
              </a:rPr>
              <a:t>Working with time series data presents several unique challenges, which you will now review.</a:t>
            </a:r>
          </a:p>
        </p:txBody>
      </p:sp>
    </p:spTree>
    <p:extLst>
      <p:ext uri="{BB962C8B-B14F-4D97-AF65-F5344CB8AC3E}">
        <p14:creationId xmlns:p14="http://schemas.microsoft.com/office/powerpoint/2010/main" val="17742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Time series data is captured in chronological sequence over a defined period of time. Introducing time into a machine learning model has a positive impact because the model can derive meaning from change in the data points over time. Time series data tends to be correlated, which means that a dependency exists between data points.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Because you have a regression problem—and because regression assumes independence of data points—you must develop a method for handling data dependence. The purpose of this method is to increase the validity of the predictions.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addition to the time series data, you can add related data to augment a forecasting model. For example, for a prediction about retail sales, you might include information about the product being sold (such as item identification or sales price). This information is in addition to the number of units that are sold per time period.</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third type of data is metadata about the dataset. For example, for a retail dataset, you might want to include metadata to group results, like a brand name. Another example of metadata could be including a genre for music or videos.</a:t>
            </a:r>
          </a:p>
        </p:txBody>
      </p:sp>
    </p:spTree>
    <p:extLst>
      <p:ext uri="{BB962C8B-B14F-4D97-AF65-F5344CB8AC3E}">
        <p14:creationId xmlns:p14="http://schemas.microsoft.com/office/powerpoint/2010/main" val="1111514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more data that you have, the better. A challenge that you can expect with multiple data sources is the timestamp of the data. You find differences in the timestamp format, along with other challenges, such as incomplete data. You might be able to infer missing data in some cases. For example, imagine that you have some data that contains both the month and the day, but no year. Suppose that the data appears to sequence through the month numbers in the database, and repeats after 12. In that case, you can add the year if you know when the data started. You can infer future years, based on the order of the data.</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Much data is stored in Universal Coordinated Time (UTC) format, but not all data is in UTC. You should check whether the timestamp is local or universal time.</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Sometimes the timestamp doesn’t represent the time that you think it does. For example, suppose you have a database of cars that were serviced at a garage. Does the timestamp indicate the time that the car arrived, was completed, or was picked up? Or does it indicate when the final entry was entered into the system?</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you try to model hourly caloric intake of patients, but you have only daily data, then you must adjust your target timescale.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might not have a timestamp present in your data. You might have other ways to extrapolate a time series, depending on the data and domain. For example, you might have wavelength measurements or vectors in an image.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Daylight savings time is different around the world. Because of daylight savings, some times occur twice a year in their time zones.</a:t>
            </a:r>
          </a:p>
          <a:p>
            <a:endParaRPr lang="en-US" dirty="0"/>
          </a:p>
        </p:txBody>
      </p:sp>
    </p:spTree>
    <p:extLst>
      <p:ext uri="{BB962C8B-B14F-4D97-AF65-F5344CB8AC3E}">
        <p14:creationId xmlns:p14="http://schemas.microsoft.com/office/powerpoint/2010/main" val="3910804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hyperlink" Target="https://support.aws.amazon.com/#/contacts/aws-traini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70C41A09-42BF-4D81-A9F0-443CFC2A2913}"/>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r>
              <a:rPr lang="en-US" sz="900" kern="1200" dirty="0">
                <a:solidFill>
                  <a:schemeClr val="bg1"/>
                </a:solidFill>
                <a:effectLst/>
                <a:latin typeface="+mn-lt"/>
                <a:ea typeface="+mn-ea"/>
                <a:cs typeface="+mn-cs"/>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https://support.aws.amazon.com/#/contacts/aws-training</a:t>
            </a:r>
            <a:r>
              <a:rPr lang="en-US" sz="900" kern="1200" dirty="0">
                <a:solidFill>
                  <a:schemeClr val="bg1"/>
                </a:solidFill>
                <a:effectLst/>
                <a:latin typeface="+mn-lt"/>
                <a:ea typeface="+mn-ea"/>
                <a:cs typeface="+mn-cs"/>
              </a:rPr>
              <a:t>. All trademarks are the property of their owners.</a:t>
            </a:r>
          </a:p>
          <a:p>
            <a:pPr algn="just"/>
            <a:endParaRPr lang="en-US" sz="900" dirty="0">
              <a:solidFill>
                <a:schemeClr val="bg1"/>
              </a:solidFill>
            </a:endParaRP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40.xml"/><Relationship Id="rId5" Type="http://schemas.openxmlformats.org/officeDocument/2006/relationships/hyperlink" Target="Tyler%20Vigen,%20Spurious%20Correlations"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8.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notesSlide" Target="../notesSlides/notesSlide22.xml"/><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slideLayout" Target="../slideLayouts/slideLayout5.xml"/><Relationship Id="rId16" Type="http://schemas.openxmlformats.org/officeDocument/2006/relationships/image" Target="../media/image31.png"/><Relationship Id="rId1" Type="http://schemas.openxmlformats.org/officeDocument/2006/relationships/tags" Target="../tags/tag4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6.xml"/><Relationship Id="rId7" Type="http://schemas.openxmlformats.org/officeDocument/2006/relationships/diagramColors" Target="../diagrams/colors2.xml"/><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54.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30.xml"/><Relationship Id="rId7" Type="http://schemas.openxmlformats.org/officeDocument/2006/relationships/image" Target="../media/image41.svg"/><Relationship Id="rId2" Type="http://schemas.openxmlformats.org/officeDocument/2006/relationships/slideLayout" Target="../slideLayouts/slideLayout6.xml"/><Relationship Id="rId1" Type="http://schemas.openxmlformats.org/officeDocument/2006/relationships/tags" Target="../tags/tag55.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32.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43.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57.xml"/><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ags" Target="../tags/tag61.xml"/><Relationship Id="rId4" Type="http://schemas.openxmlformats.org/officeDocument/2006/relationships/image" Target="../media/image45.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d1.awsstatic.com/whitepapers/time-series-forecasting-principles-amazon-forecast.pdf?did=wp_card&amp;trk=wp_card" TargetMode="External"/><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hyperlink" Target="https://towardsdatascience.com/how-not-to-use-machine-learning-for-time-series-forecasting-avoiding-the-pitfalls-19f9d7adf424" TargetMode="External"/><Relationship Id="rId5" Type="http://schemas.openxmlformats.org/officeDocument/2006/relationships/hyperlink" Target="https://aws.amazon.com/forecast/" TargetMode="External"/><Relationship Id="rId4" Type="http://schemas.openxmlformats.org/officeDocument/2006/relationships/hyperlink" Target="https://docs.aws.amazon.com/forecast/latest/dg/what-is-forecast.html"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3.xml"/><Relationship Id="rId1" Type="http://schemas.openxmlformats.org/officeDocument/2006/relationships/tags" Target="../tags/tag6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jpe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5.jpe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lstStyle/>
          <a:p>
            <a:r>
              <a:rPr lang="en-US" dirty="0"/>
              <a:t>AWS Academy Machine </a:t>
            </a:r>
            <a:r>
              <a:rPr lang="en-US"/>
              <a:t>Learning Foundations</a:t>
            </a:r>
            <a:endParaRPr lang="en-US" dirty="0"/>
          </a:p>
        </p:txBody>
      </p:sp>
      <p:sp>
        <p:nvSpPr>
          <p:cNvPr id="6" name="Title 5"/>
          <p:cNvSpPr>
            <a:spLocks noGrp="1"/>
          </p:cNvSpPr>
          <p:nvPr>
            <p:ph type="title"/>
          </p:nvPr>
        </p:nvSpPr>
        <p:spPr>
          <a:xfrm>
            <a:off x="381000" y="3666059"/>
            <a:ext cx="11353800" cy="474119"/>
          </a:xfrm>
        </p:spPr>
        <p:txBody>
          <a:bodyPr/>
          <a:lstStyle/>
          <a:p>
            <a:r>
              <a:rPr lang="en-US"/>
              <a:t>Module 4: Introducing Forecasting</a:t>
            </a:r>
            <a:endParaRPr lang="en-US" dirty="0"/>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handling: Missing data</a:t>
            </a:r>
          </a:p>
        </p:txBody>
      </p:sp>
      <p:grpSp>
        <p:nvGrpSpPr>
          <p:cNvPr id="6" name="Group 5" descr="Examples of time series handling problems."/>
          <p:cNvGrpSpPr/>
          <p:nvPr/>
        </p:nvGrpSpPr>
        <p:grpSpPr>
          <a:xfrm>
            <a:off x="784763" y="1183144"/>
            <a:ext cx="11087242" cy="2016818"/>
            <a:chOff x="784763" y="1456104"/>
            <a:chExt cx="11087242" cy="2016818"/>
          </a:xfrm>
        </p:grpSpPr>
        <p:sp>
          <p:nvSpPr>
            <p:cNvPr id="14" name="Oval 13">
              <a:extLst>
                <a:ext uri="{C183D7F6-B498-43B3-948B-1728B52AA6E4}">
                  <adec:decorative xmlns:adec="http://schemas.microsoft.com/office/drawing/2017/decorative" val="1"/>
                </a:ext>
              </a:extLst>
            </p:cNvPr>
            <p:cNvSpPr/>
            <p:nvPr/>
          </p:nvSpPr>
          <p:spPr>
            <a:xfrm>
              <a:off x="959427" y="307533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p:cNvGrpSpPr/>
            <p:nvPr/>
          </p:nvGrpSpPr>
          <p:grpSpPr>
            <a:xfrm>
              <a:off x="784763" y="3401997"/>
              <a:ext cx="1783644" cy="67946"/>
              <a:chOff x="730956" y="3228410"/>
              <a:chExt cx="1783644" cy="67946"/>
            </a:xfrm>
          </p:grpSpPr>
          <p:cxnSp>
            <p:nvCxnSpPr>
              <p:cNvPr id="10" name="Straight Connector 9">
                <a:extLst>
                  <a:ext uri="{C183D7F6-B498-43B3-948B-1728B52AA6E4}">
                    <adec:decorative xmlns:adec="http://schemas.microsoft.com/office/drawing/2017/decorative" val="1"/>
                  </a:ext>
                </a:extLst>
              </p:cNvPr>
              <p:cNvCxnSpPr/>
              <p:nvPr/>
            </p:nvCxnSpPr>
            <p:spPr>
              <a:xfrm>
                <a:off x="730956" y="3296356"/>
                <a:ext cx="17836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C183D7F6-B498-43B3-948B-1728B52AA6E4}">
                    <adec:decorative xmlns:adec="http://schemas.microsoft.com/office/drawing/2017/decorative" val="1"/>
                  </a:ext>
                </a:extLst>
              </p:cNvPr>
              <p:cNvCxnSpPr/>
              <p:nvPr/>
            </p:nvCxnSpPr>
            <p:spPr>
              <a:xfrm flipV="1">
                <a:off x="959712"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C183D7F6-B498-43B3-948B-1728B52AA6E4}">
                    <adec:decorative xmlns:adec="http://schemas.microsoft.com/office/drawing/2017/decorative" val="1"/>
                  </a:ext>
                </a:extLst>
              </p:cNvPr>
              <p:cNvCxnSpPr/>
              <p:nvPr/>
            </p:nvCxnSpPr>
            <p:spPr>
              <a:xfrm flipV="1">
                <a:off x="1188624"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C183D7F6-B498-43B3-948B-1728B52AA6E4}">
                    <adec:decorative xmlns:adec="http://schemas.microsoft.com/office/drawing/2017/decorative" val="1"/>
                  </a:ext>
                </a:extLst>
              </p:cNvPr>
              <p:cNvCxnSpPr/>
              <p:nvPr/>
            </p:nvCxnSpPr>
            <p:spPr>
              <a:xfrm flipV="1">
                <a:off x="1417536"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C183D7F6-B498-43B3-948B-1728B52AA6E4}">
                    <adec:decorative xmlns:adec="http://schemas.microsoft.com/office/drawing/2017/decorative" val="1"/>
                  </a:ext>
                </a:extLst>
              </p:cNvPr>
              <p:cNvCxnSpPr/>
              <p:nvPr/>
            </p:nvCxnSpPr>
            <p:spPr>
              <a:xfrm flipV="1">
                <a:off x="1646448"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C183D7F6-B498-43B3-948B-1728B52AA6E4}">
                    <adec:decorative xmlns:adec="http://schemas.microsoft.com/office/drawing/2017/decorative" val="1"/>
                  </a:ext>
                </a:extLst>
              </p:cNvPr>
              <p:cNvCxnSpPr/>
              <p:nvPr/>
            </p:nvCxnSpPr>
            <p:spPr>
              <a:xfrm flipV="1">
                <a:off x="1875360"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C183D7F6-B498-43B3-948B-1728B52AA6E4}">
                    <adec:decorative xmlns:adec="http://schemas.microsoft.com/office/drawing/2017/decorative" val="1"/>
                  </a:ext>
                </a:extLst>
              </p:cNvPr>
              <p:cNvCxnSpPr/>
              <p:nvPr/>
            </p:nvCxnSpPr>
            <p:spPr>
              <a:xfrm flipV="1">
                <a:off x="2104272"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C183D7F6-B498-43B3-948B-1728B52AA6E4}">
                    <adec:decorative xmlns:adec="http://schemas.microsoft.com/office/drawing/2017/decorative" val="1"/>
                  </a:ext>
                </a:extLst>
              </p:cNvPr>
              <p:cNvCxnSpPr/>
              <p:nvPr/>
            </p:nvCxnSpPr>
            <p:spPr>
              <a:xfrm flipV="1">
                <a:off x="2333184" y="3228410"/>
                <a:ext cx="0" cy="6794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C183D7F6-B498-43B3-948B-1728B52AA6E4}">
                  <adec:decorative xmlns:adec="http://schemas.microsoft.com/office/drawing/2017/decorative" val="1"/>
                </a:ext>
              </a:extLst>
            </p:cNvPr>
            <p:cNvCxnSpPr/>
            <p:nvPr/>
          </p:nvCxnSpPr>
          <p:spPr>
            <a:xfrm flipV="1">
              <a:off x="784763" y="1968520"/>
              <a:ext cx="0" cy="1501423"/>
            </a:xfrm>
            <a:prstGeom prst="line">
              <a:avLst/>
            </a:prstGeom>
          </p:spPr>
          <p:style>
            <a:lnRef idx="1">
              <a:schemeClr val="accent1"/>
            </a:lnRef>
            <a:fillRef idx="0">
              <a:schemeClr val="accent1"/>
            </a:fillRef>
            <a:effectRef idx="0">
              <a:schemeClr val="accent1"/>
            </a:effectRef>
            <a:fontRef idx="minor">
              <a:schemeClr val="tx1"/>
            </a:fontRef>
          </p:style>
        </p:cxnSp>
        <p:sp>
          <p:nvSpPr>
            <p:cNvPr id="68" name="Oval 67">
              <a:extLst>
                <a:ext uri="{C183D7F6-B498-43B3-948B-1728B52AA6E4}">
                  <adec:decorative xmlns:adec="http://schemas.microsoft.com/office/drawing/2017/decorative" val="1"/>
                </a:ext>
              </a:extLst>
            </p:cNvPr>
            <p:cNvSpPr/>
            <p:nvPr/>
          </p:nvSpPr>
          <p:spPr>
            <a:xfrm>
              <a:off x="1194457" y="284335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C183D7F6-B498-43B3-948B-1728B52AA6E4}">
                  <adec:decorative xmlns:adec="http://schemas.microsoft.com/office/drawing/2017/decorative" val="1"/>
                </a:ext>
              </a:extLst>
            </p:cNvPr>
            <p:cNvSpPr/>
            <p:nvPr/>
          </p:nvSpPr>
          <p:spPr>
            <a:xfrm>
              <a:off x="1646086" y="272553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C183D7F6-B498-43B3-948B-1728B52AA6E4}">
                  <adec:decorative xmlns:adec="http://schemas.microsoft.com/office/drawing/2017/decorative" val="1"/>
                </a:ext>
              </a:extLst>
            </p:cNvPr>
            <p:cNvSpPr/>
            <p:nvPr/>
          </p:nvSpPr>
          <p:spPr>
            <a:xfrm>
              <a:off x="1874998" y="290364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C183D7F6-B498-43B3-948B-1728B52AA6E4}">
                  <adec:decorative xmlns:adec="http://schemas.microsoft.com/office/drawing/2017/decorative" val="1"/>
                </a:ext>
              </a:extLst>
            </p:cNvPr>
            <p:cNvSpPr/>
            <p:nvPr/>
          </p:nvSpPr>
          <p:spPr>
            <a:xfrm>
              <a:off x="2329851" y="226482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p:cNvSpPr txBox="1"/>
            <p:nvPr/>
          </p:nvSpPr>
          <p:spPr>
            <a:xfrm>
              <a:off x="2367007" y="1456104"/>
              <a:ext cx="2008884"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Forward Fill</a:t>
              </a:r>
            </a:p>
          </p:txBody>
        </p:sp>
        <p:sp>
          <p:nvSpPr>
            <p:cNvPr id="74" name="TextBox 73"/>
            <p:cNvSpPr txBox="1"/>
            <p:nvPr/>
          </p:nvSpPr>
          <p:spPr>
            <a:xfrm>
              <a:off x="2690901" y="2204537"/>
              <a:ext cx="3405099"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Last known == missing value</a:t>
              </a:r>
            </a:p>
          </p:txBody>
        </p:sp>
        <p:cxnSp>
          <p:nvCxnSpPr>
            <p:cNvPr id="76" name="Straight Arrow Connector 75">
              <a:extLst>
                <a:ext uri="{C183D7F6-B498-43B3-948B-1728B52AA6E4}">
                  <adec:decorative xmlns:adec="http://schemas.microsoft.com/office/drawing/2017/decorative" val="1"/>
                </a:ext>
              </a:extLst>
            </p:cNvPr>
            <p:cNvCxnSpPr/>
            <p:nvPr/>
          </p:nvCxnSpPr>
          <p:spPr>
            <a:xfrm>
              <a:off x="1302795" y="2897865"/>
              <a:ext cx="138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C183D7F6-B498-43B3-948B-1728B52AA6E4}">
                  <adec:decorative xmlns:adec="http://schemas.microsoft.com/office/drawing/2017/decorative" val="1"/>
                </a:ext>
              </a:extLst>
            </p:cNvPr>
            <p:cNvSpPr/>
            <p:nvPr/>
          </p:nvSpPr>
          <p:spPr>
            <a:xfrm>
              <a:off x="1423369" y="2846701"/>
              <a:ext cx="108338" cy="10833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Arrow Connector 78">
              <a:extLst>
                <a:ext uri="{C183D7F6-B498-43B3-948B-1728B52AA6E4}">
                  <adec:decorative xmlns:adec="http://schemas.microsoft.com/office/drawing/2017/decorative" val="1"/>
                </a:ext>
              </a:extLst>
            </p:cNvPr>
            <p:cNvCxnSpPr/>
            <p:nvPr/>
          </p:nvCxnSpPr>
          <p:spPr>
            <a:xfrm>
              <a:off x="1983336" y="2952034"/>
              <a:ext cx="138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C183D7F6-B498-43B3-948B-1728B52AA6E4}">
                  <adec:decorative xmlns:adec="http://schemas.microsoft.com/office/drawing/2017/decorative" val="1"/>
                </a:ext>
              </a:extLst>
            </p:cNvPr>
            <p:cNvSpPr/>
            <p:nvPr/>
          </p:nvSpPr>
          <p:spPr>
            <a:xfrm>
              <a:off x="2103910" y="2900870"/>
              <a:ext cx="108338" cy="10833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C183D7F6-B498-43B3-948B-1728B52AA6E4}">
                  <adec:decorative xmlns:adec="http://schemas.microsoft.com/office/drawing/2017/decorative" val="1"/>
                </a:ext>
              </a:extLst>
            </p:cNvPr>
            <p:cNvSpPr/>
            <p:nvPr/>
          </p:nvSpPr>
          <p:spPr>
            <a:xfrm>
              <a:off x="6496585" y="307830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0" name="Group 119"/>
            <p:cNvGrpSpPr/>
            <p:nvPr/>
          </p:nvGrpSpPr>
          <p:grpSpPr>
            <a:xfrm>
              <a:off x="6321921" y="3404976"/>
              <a:ext cx="1783644" cy="67946"/>
              <a:chOff x="730956" y="3228410"/>
              <a:chExt cx="1783644" cy="67946"/>
            </a:xfrm>
          </p:grpSpPr>
          <p:cxnSp>
            <p:nvCxnSpPr>
              <p:cNvPr id="121" name="Straight Connector 120">
                <a:extLst>
                  <a:ext uri="{C183D7F6-B498-43B3-948B-1728B52AA6E4}">
                    <adec:decorative xmlns:adec="http://schemas.microsoft.com/office/drawing/2017/decorative" val="1"/>
                  </a:ext>
                </a:extLst>
              </p:cNvPr>
              <p:cNvCxnSpPr/>
              <p:nvPr/>
            </p:nvCxnSpPr>
            <p:spPr>
              <a:xfrm>
                <a:off x="730956" y="3296356"/>
                <a:ext cx="17836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C183D7F6-B498-43B3-948B-1728B52AA6E4}">
                    <adec:decorative xmlns:adec="http://schemas.microsoft.com/office/drawing/2017/decorative" val="1"/>
                  </a:ext>
                </a:extLst>
              </p:cNvPr>
              <p:cNvCxnSpPr/>
              <p:nvPr/>
            </p:nvCxnSpPr>
            <p:spPr>
              <a:xfrm flipV="1">
                <a:off x="959712"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C183D7F6-B498-43B3-948B-1728B52AA6E4}">
                    <adec:decorative xmlns:adec="http://schemas.microsoft.com/office/drawing/2017/decorative" val="1"/>
                  </a:ext>
                </a:extLst>
              </p:cNvPr>
              <p:cNvCxnSpPr/>
              <p:nvPr/>
            </p:nvCxnSpPr>
            <p:spPr>
              <a:xfrm flipV="1">
                <a:off x="1188624"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C183D7F6-B498-43B3-948B-1728B52AA6E4}">
                    <adec:decorative xmlns:adec="http://schemas.microsoft.com/office/drawing/2017/decorative" val="1"/>
                  </a:ext>
                </a:extLst>
              </p:cNvPr>
              <p:cNvCxnSpPr/>
              <p:nvPr/>
            </p:nvCxnSpPr>
            <p:spPr>
              <a:xfrm flipV="1">
                <a:off x="1417536"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C183D7F6-B498-43B3-948B-1728B52AA6E4}">
                    <adec:decorative xmlns:adec="http://schemas.microsoft.com/office/drawing/2017/decorative" val="1"/>
                  </a:ext>
                </a:extLst>
              </p:cNvPr>
              <p:cNvCxnSpPr/>
              <p:nvPr/>
            </p:nvCxnSpPr>
            <p:spPr>
              <a:xfrm flipV="1">
                <a:off x="1646448"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C183D7F6-B498-43B3-948B-1728B52AA6E4}">
                    <adec:decorative xmlns:adec="http://schemas.microsoft.com/office/drawing/2017/decorative" val="1"/>
                  </a:ext>
                </a:extLst>
              </p:cNvPr>
              <p:cNvCxnSpPr/>
              <p:nvPr/>
            </p:nvCxnSpPr>
            <p:spPr>
              <a:xfrm flipV="1">
                <a:off x="1875360"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C183D7F6-B498-43B3-948B-1728B52AA6E4}">
                    <adec:decorative xmlns:adec="http://schemas.microsoft.com/office/drawing/2017/decorative" val="1"/>
                  </a:ext>
                </a:extLst>
              </p:cNvPr>
              <p:cNvCxnSpPr/>
              <p:nvPr/>
            </p:nvCxnSpPr>
            <p:spPr>
              <a:xfrm flipV="1">
                <a:off x="2104272"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C183D7F6-B498-43B3-948B-1728B52AA6E4}">
                    <adec:decorative xmlns:adec="http://schemas.microsoft.com/office/drawing/2017/decorative" val="1"/>
                  </a:ext>
                </a:extLst>
              </p:cNvPr>
              <p:cNvCxnSpPr/>
              <p:nvPr/>
            </p:nvCxnSpPr>
            <p:spPr>
              <a:xfrm flipV="1">
                <a:off x="2333184" y="3228410"/>
                <a:ext cx="0" cy="6794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0" name="Straight Connector 129">
              <a:extLst>
                <a:ext uri="{C183D7F6-B498-43B3-948B-1728B52AA6E4}">
                  <adec:decorative xmlns:adec="http://schemas.microsoft.com/office/drawing/2017/decorative" val="1"/>
                </a:ext>
              </a:extLst>
            </p:cNvPr>
            <p:cNvCxnSpPr/>
            <p:nvPr/>
          </p:nvCxnSpPr>
          <p:spPr>
            <a:xfrm flipV="1">
              <a:off x="6321921" y="1971499"/>
              <a:ext cx="0" cy="1501423"/>
            </a:xfrm>
            <a:prstGeom prst="line">
              <a:avLst/>
            </a:prstGeom>
          </p:spPr>
          <p:style>
            <a:lnRef idx="1">
              <a:schemeClr val="accent1"/>
            </a:lnRef>
            <a:fillRef idx="0">
              <a:schemeClr val="accent1"/>
            </a:fillRef>
            <a:effectRef idx="0">
              <a:schemeClr val="accent1"/>
            </a:effectRef>
            <a:fontRef idx="minor">
              <a:schemeClr val="tx1"/>
            </a:fontRef>
          </p:style>
        </p:cxnSp>
        <p:sp>
          <p:nvSpPr>
            <p:cNvPr id="144" name="Oval 143">
              <a:extLst>
                <a:ext uri="{C183D7F6-B498-43B3-948B-1728B52AA6E4}">
                  <adec:decorative xmlns:adec="http://schemas.microsoft.com/office/drawing/2017/decorative" val="1"/>
                </a:ext>
              </a:extLst>
            </p:cNvPr>
            <p:cNvSpPr/>
            <p:nvPr/>
          </p:nvSpPr>
          <p:spPr>
            <a:xfrm>
              <a:off x="6731615" y="284633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C183D7F6-B498-43B3-948B-1728B52AA6E4}">
                  <adec:decorative xmlns:adec="http://schemas.microsoft.com/office/drawing/2017/decorative" val="1"/>
                </a:ext>
              </a:extLst>
            </p:cNvPr>
            <p:cNvSpPr/>
            <p:nvPr/>
          </p:nvSpPr>
          <p:spPr>
            <a:xfrm>
              <a:off x="7183244" y="2728517"/>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C183D7F6-B498-43B3-948B-1728B52AA6E4}">
                  <adec:decorative xmlns:adec="http://schemas.microsoft.com/office/drawing/2017/decorative" val="1"/>
                </a:ext>
              </a:extLst>
            </p:cNvPr>
            <p:cNvSpPr/>
            <p:nvPr/>
          </p:nvSpPr>
          <p:spPr>
            <a:xfrm>
              <a:off x="7412156" y="290662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Oval 146">
              <a:extLst>
                <a:ext uri="{C183D7F6-B498-43B3-948B-1728B52AA6E4}">
                  <adec:decorative xmlns:adec="http://schemas.microsoft.com/office/drawing/2017/decorative" val="1"/>
                </a:ext>
              </a:extLst>
            </p:cNvPr>
            <p:cNvSpPr/>
            <p:nvPr/>
          </p:nvSpPr>
          <p:spPr>
            <a:xfrm>
              <a:off x="7867009" y="2267803"/>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TextBox 147"/>
            <p:cNvSpPr txBox="1"/>
            <p:nvPr/>
          </p:nvSpPr>
          <p:spPr>
            <a:xfrm>
              <a:off x="7488686" y="1459083"/>
              <a:ext cx="2720617"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Moving Average</a:t>
              </a:r>
            </a:p>
          </p:txBody>
        </p:sp>
        <p:sp>
          <p:nvSpPr>
            <p:cNvPr id="149" name="TextBox 148"/>
            <p:cNvSpPr txBox="1"/>
            <p:nvPr/>
          </p:nvSpPr>
          <p:spPr>
            <a:xfrm>
              <a:off x="8228059" y="2207516"/>
              <a:ext cx="364394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Avg(previous) == missing value</a:t>
              </a:r>
            </a:p>
          </p:txBody>
        </p:sp>
        <p:grpSp>
          <p:nvGrpSpPr>
            <p:cNvPr id="154" name="Group 153"/>
            <p:cNvGrpSpPr/>
            <p:nvPr/>
          </p:nvGrpSpPr>
          <p:grpSpPr>
            <a:xfrm>
              <a:off x="6839953" y="2974844"/>
              <a:ext cx="228912" cy="108338"/>
              <a:chOff x="6839953" y="2608147"/>
              <a:chExt cx="228912" cy="108338"/>
            </a:xfrm>
          </p:grpSpPr>
          <p:cxnSp>
            <p:nvCxnSpPr>
              <p:cNvPr id="150" name="Straight Arrow Connector 149">
                <a:extLst>
                  <a:ext uri="{C183D7F6-B498-43B3-948B-1728B52AA6E4}">
                    <adec:decorative xmlns:adec="http://schemas.microsoft.com/office/drawing/2017/decorative" val="1"/>
                  </a:ext>
                </a:extLst>
              </p:cNvPr>
              <p:cNvCxnSpPr/>
              <p:nvPr/>
            </p:nvCxnSpPr>
            <p:spPr>
              <a:xfrm>
                <a:off x="6839953" y="2659311"/>
                <a:ext cx="138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Oval 150">
                <a:extLst>
                  <a:ext uri="{C183D7F6-B498-43B3-948B-1728B52AA6E4}">
                    <adec:decorative xmlns:adec="http://schemas.microsoft.com/office/drawing/2017/decorative" val="1"/>
                  </a:ext>
                </a:extLst>
              </p:cNvPr>
              <p:cNvSpPr/>
              <p:nvPr/>
            </p:nvSpPr>
            <p:spPr>
              <a:xfrm>
                <a:off x="6960527" y="2608147"/>
                <a:ext cx="108338" cy="10833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5" name="Group 154"/>
            <p:cNvGrpSpPr/>
            <p:nvPr/>
          </p:nvGrpSpPr>
          <p:grpSpPr>
            <a:xfrm>
              <a:off x="7520494" y="2809977"/>
              <a:ext cx="228912" cy="108338"/>
              <a:chOff x="7520494" y="2662316"/>
              <a:chExt cx="228912" cy="108338"/>
            </a:xfrm>
          </p:grpSpPr>
          <p:cxnSp>
            <p:nvCxnSpPr>
              <p:cNvPr id="152" name="Straight Arrow Connector 151">
                <a:extLst>
                  <a:ext uri="{C183D7F6-B498-43B3-948B-1728B52AA6E4}">
                    <adec:decorative xmlns:adec="http://schemas.microsoft.com/office/drawing/2017/decorative" val="1"/>
                  </a:ext>
                </a:extLst>
              </p:cNvPr>
              <p:cNvCxnSpPr/>
              <p:nvPr/>
            </p:nvCxnSpPr>
            <p:spPr>
              <a:xfrm>
                <a:off x="7520494" y="2713480"/>
                <a:ext cx="138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C183D7F6-B498-43B3-948B-1728B52AA6E4}">
                    <adec:decorative xmlns:adec="http://schemas.microsoft.com/office/drawing/2017/decorative" val="1"/>
                  </a:ext>
                </a:extLst>
              </p:cNvPr>
              <p:cNvSpPr/>
              <p:nvPr/>
            </p:nvSpPr>
            <p:spPr>
              <a:xfrm>
                <a:off x="7641068" y="2662316"/>
                <a:ext cx="108338" cy="10833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 name="Group 4">
            <a:extLst>
              <a:ext uri="{C183D7F6-B498-43B3-948B-1728B52AA6E4}">
                <adec:decorative xmlns:adec="http://schemas.microsoft.com/office/drawing/2017/decorative" val="1"/>
              </a:ext>
            </a:extLst>
          </p:cNvPr>
          <p:cNvGrpSpPr/>
          <p:nvPr/>
        </p:nvGrpSpPr>
        <p:grpSpPr>
          <a:xfrm>
            <a:off x="808433" y="3482676"/>
            <a:ext cx="9139332" cy="2060289"/>
            <a:chOff x="808433" y="3960351"/>
            <a:chExt cx="9139332" cy="2060289"/>
          </a:xfrm>
        </p:grpSpPr>
        <p:sp>
          <p:nvSpPr>
            <p:cNvPr id="81" name="TextBox 80"/>
            <p:cNvSpPr txBox="1"/>
            <p:nvPr/>
          </p:nvSpPr>
          <p:spPr>
            <a:xfrm>
              <a:off x="2241416" y="3960351"/>
              <a:ext cx="2231701"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Backward Fill</a:t>
              </a:r>
            </a:p>
          </p:txBody>
        </p:sp>
        <p:sp>
          <p:nvSpPr>
            <p:cNvPr id="82" name="Oval 81">
              <a:extLst>
                <a:ext uri="{C183D7F6-B498-43B3-948B-1728B52AA6E4}">
                  <adec:decorative xmlns:adec="http://schemas.microsoft.com/office/drawing/2017/decorative" val="1"/>
                </a:ext>
              </a:extLst>
            </p:cNvPr>
            <p:cNvSpPr/>
            <p:nvPr/>
          </p:nvSpPr>
          <p:spPr>
            <a:xfrm>
              <a:off x="983097" y="5626027"/>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a:off x="808433" y="5952694"/>
              <a:ext cx="1783644" cy="67946"/>
              <a:chOff x="730956" y="3228410"/>
              <a:chExt cx="1783644" cy="67946"/>
            </a:xfrm>
          </p:grpSpPr>
          <p:cxnSp>
            <p:nvCxnSpPr>
              <p:cNvPr id="84" name="Straight Connector 83">
                <a:extLst>
                  <a:ext uri="{C183D7F6-B498-43B3-948B-1728B52AA6E4}">
                    <adec:decorative xmlns:adec="http://schemas.microsoft.com/office/drawing/2017/decorative" val="1"/>
                  </a:ext>
                </a:extLst>
              </p:cNvPr>
              <p:cNvCxnSpPr/>
              <p:nvPr/>
            </p:nvCxnSpPr>
            <p:spPr>
              <a:xfrm>
                <a:off x="730956" y="3296356"/>
                <a:ext cx="17836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p:nvCxnSpPr>
            <p:spPr>
              <a:xfrm flipV="1">
                <a:off x="959712"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a:xfrm flipV="1">
                <a:off x="1188624"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p:nvCxnSpPr>
            <p:spPr>
              <a:xfrm flipV="1">
                <a:off x="1417536"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a:xfrm flipV="1">
                <a:off x="1646448"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a:xfrm flipV="1">
                <a:off x="1875360"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a:xfrm flipV="1">
                <a:off x="2104272"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p:nvCxnSpPr>
            <p:spPr>
              <a:xfrm flipV="1">
                <a:off x="2333184" y="3228410"/>
                <a:ext cx="0" cy="6794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C183D7F6-B498-43B3-948B-1728B52AA6E4}">
                  <adec:decorative xmlns:adec="http://schemas.microsoft.com/office/drawing/2017/decorative" val="1"/>
                </a:ext>
              </a:extLst>
            </p:cNvPr>
            <p:cNvCxnSpPr/>
            <p:nvPr/>
          </p:nvCxnSpPr>
          <p:spPr>
            <a:xfrm flipV="1">
              <a:off x="808433" y="4519217"/>
              <a:ext cx="0" cy="1501423"/>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C183D7F6-B498-43B3-948B-1728B52AA6E4}">
                  <adec:decorative xmlns:adec="http://schemas.microsoft.com/office/drawing/2017/decorative" val="1"/>
                </a:ext>
              </a:extLst>
            </p:cNvPr>
            <p:cNvSpPr/>
            <p:nvPr/>
          </p:nvSpPr>
          <p:spPr>
            <a:xfrm>
              <a:off x="1218127" y="539405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C183D7F6-B498-43B3-948B-1728B52AA6E4}">
                  <adec:decorative xmlns:adec="http://schemas.microsoft.com/office/drawing/2017/decorative" val="1"/>
                </a:ext>
              </a:extLst>
            </p:cNvPr>
            <p:cNvSpPr/>
            <p:nvPr/>
          </p:nvSpPr>
          <p:spPr>
            <a:xfrm>
              <a:off x="1669756" y="527479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C183D7F6-B498-43B3-948B-1728B52AA6E4}">
                  <adec:decorative xmlns:adec="http://schemas.microsoft.com/office/drawing/2017/decorative" val="1"/>
                </a:ext>
              </a:extLst>
            </p:cNvPr>
            <p:cNvSpPr/>
            <p:nvPr/>
          </p:nvSpPr>
          <p:spPr>
            <a:xfrm>
              <a:off x="1898668" y="5454343"/>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C183D7F6-B498-43B3-948B-1728B52AA6E4}">
                  <adec:decorative xmlns:adec="http://schemas.microsoft.com/office/drawing/2017/decorative" val="1"/>
                </a:ext>
              </a:extLst>
            </p:cNvPr>
            <p:cNvSpPr/>
            <p:nvPr/>
          </p:nvSpPr>
          <p:spPr>
            <a:xfrm>
              <a:off x="2353521" y="4815972"/>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p:cNvGrpSpPr/>
            <p:nvPr/>
          </p:nvGrpSpPr>
          <p:grpSpPr>
            <a:xfrm rot="10800000">
              <a:off x="1430658" y="5274790"/>
              <a:ext cx="228912" cy="108338"/>
              <a:chOff x="1326465" y="5397398"/>
              <a:chExt cx="228912" cy="108338"/>
            </a:xfrm>
          </p:grpSpPr>
          <p:cxnSp>
            <p:nvCxnSpPr>
              <p:cNvPr id="111" name="Straight Arrow Connector 110">
                <a:extLst>
                  <a:ext uri="{C183D7F6-B498-43B3-948B-1728B52AA6E4}">
                    <adec:decorative xmlns:adec="http://schemas.microsoft.com/office/drawing/2017/decorative" val="1"/>
                  </a:ext>
                </a:extLst>
              </p:cNvPr>
              <p:cNvCxnSpPr/>
              <p:nvPr/>
            </p:nvCxnSpPr>
            <p:spPr>
              <a:xfrm>
                <a:off x="1326465" y="5448562"/>
                <a:ext cx="138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C183D7F6-B498-43B3-948B-1728B52AA6E4}">
                    <adec:decorative xmlns:adec="http://schemas.microsoft.com/office/drawing/2017/decorative" val="1"/>
                  </a:ext>
                </a:extLst>
              </p:cNvPr>
              <p:cNvSpPr/>
              <p:nvPr/>
            </p:nvSpPr>
            <p:spPr>
              <a:xfrm>
                <a:off x="1447039" y="5397398"/>
                <a:ext cx="108338" cy="10833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p:cNvGrpSpPr/>
            <p:nvPr/>
          </p:nvGrpSpPr>
          <p:grpSpPr>
            <a:xfrm rot="10800000">
              <a:off x="2121776" y="4815972"/>
              <a:ext cx="228912" cy="108338"/>
              <a:chOff x="2007006" y="5451567"/>
              <a:chExt cx="228912" cy="108338"/>
            </a:xfrm>
          </p:grpSpPr>
          <p:cxnSp>
            <p:nvCxnSpPr>
              <p:cNvPr id="113" name="Straight Arrow Connector 112">
                <a:extLst>
                  <a:ext uri="{C183D7F6-B498-43B3-948B-1728B52AA6E4}">
                    <adec:decorative xmlns:adec="http://schemas.microsoft.com/office/drawing/2017/decorative" val="1"/>
                  </a:ext>
                </a:extLst>
              </p:cNvPr>
              <p:cNvCxnSpPr/>
              <p:nvPr/>
            </p:nvCxnSpPr>
            <p:spPr>
              <a:xfrm>
                <a:off x="2007006" y="5502731"/>
                <a:ext cx="138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Oval 113">
                <a:extLst>
                  <a:ext uri="{C183D7F6-B498-43B3-948B-1728B52AA6E4}">
                    <adec:decorative xmlns:adec="http://schemas.microsoft.com/office/drawing/2017/decorative" val="1"/>
                  </a:ext>
                </a:extLst>
              </p:cNvPr>
              <p:cNvSpPr/>
              <p:nvPr/>
            </p:nvSpPr>
            <p:spPr>
              <a:xfrm>
                <a:off x="2127580" y="5451567"/>
                <a:ext cx="108338" cy="10833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TextBox 116"/>
            <p:cNvSpPr txBox="1"/>
            <p:nvPr/>
          </p:nvSpPr>
          <p:spPr>
            <a:xfrm>
              <a:off x="2690900" y="4698492"/>
              <a:ext cx="3054554"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Next value == missing value</a:t>
              </a:r>
            </a:p>
          </p:txBody>
        </p:sp>
        <p:sp>
          <p:nvSpPr>
            <p:cNvPr id="118" name="TextBox 117"/>
            <p:cNvSpPr txBox="1"/>
            <p:nvPr/>
          </p:nvSpPr>
          <p:spPr>
            <a:xfrm>
              <a:off x="2676547" y="5313523"/>
              <a:ext cx="2922595" cy="400110"/>
            </a:xfrm>
            <a:prstGeom prst="rect">
              <a:avLst/>
            </a:prstGeom>
            <a:solidFill>
              <a:srgbClr val="FF0000"/>
            </a:solidFill>
          </p:spPr>
          <p:txBody>
            <a:bodyPr wrap="none" rtlCol="0">
              <a:spAutoFit/>
            </a:bodyPr>
            <a:lstStyle/>
            <a:p>
              <a:r>
                <a:rPr lang="en-US" sz="20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Danger! Lookahead risk!</a:t>
              </a:r>
            </a:p>
          </p:txBody>
        </p:sp>
        <p:sp>
          <p:nvSpPr>
            <p:cNvPr id="157" name="Oval 156">
              <a:extLst>
                <a:ext uri="{C183D7F6-B498-43B3-948B-1728B52AA6E4}">
                  <adec:decorative xmlns:adec="http://schemas.microsoft.com/office/drawing/2017/decorative" val="1"/>
                </a:ext>
              </a:extLst>
            </p:cNvPr>
            <p:cNvSpPr/>
            <p:nvPr/>
          </p:nvSpPr>
          <p:spPr>
            <a:xfrm>
              <a:off x="6504107" y="5582693"/>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157"/>
            <p:cNvGrpSpPr/>
            <p:nvPr/>
          </p:nvGrpSpPr>
          <p:grpSpPr>
            <a:xfrm>
              <a:off x="6329443" y="5909360"/>
              <a:ext cx="1783644" cy="67946"/>
              <a:chOff x="730956" y="3228410"/>
              <a:chExt cx="1783644" cy="67946"/>
            </a:xfrm>
          </p:grpSpPr>
          <p:cxnSp>
            <p:nvCxnSpPr>
              <p:cNvPr id="159" name="Straight Connector 158">
                <a:extLst>
                  <a:ext uri="{C183D7F6-B498-43B3-948B-1728B52AA6E4}">
                    <adec:decorative xmlns:adec="http://schemas.microsoft.com/office/drawing/2017/decorative" val="1"/>
                  </a:ext>
                </a:extLst>
              </p:cNvPr>
              <p:cNvCxnSpPr/>
              <p:nvPr/>
            </p:nvCxnSpPr>
            <p:spPr>
              <a:xfrm>
                <a:off x="730956" y="3296356"/>
                <a:ext cx="17836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C183D7F6-B498-43B3-948B-1728B52AA6E4}">
                    <adec:decorative xmlns:adec="http://schemas.microsoft.com/office/drawing/2017/decorative" val="1"/>
                  </a:ext>
                </a:extLst>
              </p:cNvPr>
              <p:cNvCxnSpPr/>
              <p:nvPr/>
            </p:nvCxnSpPr>
            <p:spPr>
              <a:xfrm flipV="1">
                <a:off x="959712"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C183D7F6-B498-43B3-948B-1728B52AA6E4}">
                    <adec:decorative xmlns:adec="http://schemas.microsoft.com/office/drawing/2017/decorative" val="1"/>
                  </a:ext>
                </a:extLst>
              </p:cNvPr>
              <p:cNvCxnSpPr/>
              <p:nvPr/>
            </p:nvCxnSpPr>
            <p:spPr>
              <a:xfrm flipV="1">
                <a:off x="1188624"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C183D7F6-B498-43B3-948B-1728B52AA6E4}">
                    <adec:decorative xmlns:adec="http://schemas.microsoft.com/office/drawing/2017/decorative" val="1"/>
                  </a:ext>
                </a:extLst>
              </p:cNvPr>
              <p:cNvCxnSpPr/>
              <p:nvPr/>
            </p:nvCxnSpPr>
            <p:spPr>
              <a:xfrm flipV="1">
                <a:off x="1417536"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C183D7F6-B498-43B3-948B-1728B52AA6E4}">
                    <adec:decorative xmlns:adec="http://schemas.microsoft.com/office/drawing/2017/decorative" val="1"/>
                  </a:ext>
                </a:extLst>
              </p:cNvPr>
              <p:cNvCxnSpPr/>
              <p:nvPr/>
            </p:nvCxnSpPr>
            <p:spPr>
              <a:xfrm flipV="1">
                <a:off x="1646448"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C183D7F6-B498-43B3-948B-1728B52AA6E4}">
                    <adec:decorative xmlns:adec="http://schemas.microsoft.com/office/drawing/2017/decorative" val="1"/>
                  </a:ext>
                </a:extLst>
              </p:cNvPr>
              <p:cNvCxnSpPr/>
              <p:nvPr/>
            </p:nvCxnSpPr>
            <p:spPr>
              <a:xfrm flipV="1">
                <a:off x="1875360"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C183D7F6-B498-43B3-948B-1728B52AA6E4}">
                    <adec:decorative xmlns:adec="http://schemas.microsoft.com/office/drawing/2017/decorative" val="1"/>
                  </a:ext>
                </a:extLst>
              </p:cNvPr>
              <p:cNvCxnSpPr/>
              <p:nvPr/>
            </p:nvCxnSpPr>
            <p:spPr>
              <a:xfrm flipV="1">
                <a:off x="2104272" y="3228410"/>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C183D7F6-B498-43B3-948B-1728B52AA6E4}">
                    <adec:decorative xmlns:adec="http://schemas.microsoft.com/office/drawing/2017/decorative" val="1"/>
                  </a:ext>
                </a:extLst>
              </p:cNvPr>
              <p:cNvCxnSpPr/>
              <p:nvPr/>
            </p:nvCxnSpPr>
            <p:spPr>
              <a:xfrm flipV="1">
                <a:off x="2333184" y="3228410"/>
                <a:ext cx="0" cy="6794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67" name="Straight Connector 166">
              <a:extLst>
                <a:ext uri="{C183D7F6-B498-43B3-948B-1728B52AA6E4}">
                  <adec:decorative xmlns:adec="http://schemas.microsoft.com/office/drawing/2017/decorative" val="1"/>
                </a:ext>
              </a:extLst>
            </p:cNvPr>
            <p:cNvCxnSpPr/>
            <p:nvPr/>
          </p:nvCxnSpPr>
          <p:spPr>
            <a:xfrm flipV="1">
              <a:off x="6329443" y="4475883"/>
              <a:ext cx="0" cy="1501423"/>
            </a:xfrm>
            <a:prstGeom prst="line">
              <a:avLst/>
            </a:prstGeom>
          </p:spPr>
          <p:style>
            <a:lnRef idx="1">
              <a:schemeClr val="accent1"/>
            </a:lnRef>
            <a:fillRef idx="0">
              <a:schemeClr val="accent1"/>
            </a:fillRef>
            <a:effectRef idx="0">
              <a:schemeClr val="accent1"/>
            </a:effectRef>
            <a:fontRef idx="minor">
              <a:schemeClr val="tx1"/>
            </a:fontRef>
          </p:style>
        </p:cxnSp>
        <p:sp>
          <p:nvSpPr>
            <p:cNvPr id="168" name="Oval 167">
              <a:extLst>
                <a:ext uri="{C183D7F6-B498-43B3-948B-1728B52AA6E4}">
                  <adec:decorative xmlns:adec="http://schemas.microsoft.com/office/drawing/2017/decorative" val="1"/>
                </a:ext>
              </a:extLst>
            </p:cNvPr>
            <p:cNvSpPr/>
            <p:nvPr/>
          </p:nvSpPr>
          <p:spPr>
            <a:xfrm>
              <a:off x="6739137" y="5350722"/>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C183D7F6-B498-43B3-948B-1728B52AA6E4}">
                  <adec:decorative xmlns:adec="http://schemas.microsoft.com/office/drawing/2017/decorative" val="1"/>
                </a:ext>
              </a:extLst>
            </p:cNvPr>
            <p:cNvSpPr/>
            <p:nvPr/>
          </p:nvSpPr>
          <p:spPr>
            <a:xfrm>
              <a:off x="7190766" y="5232901"/>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C183D7F6-B498-43B3-948B-1728B52AA6E4}">
                  <adec:decorative xmlns:adec="http://schemas.microsoft.com/office/drawing/2017/decorative" val="1"/>
                </a:ext>
              </a:extLst>
            </p:cNvPr>
            <p:cNvSpPr/>
            <p:nvPr/>
          </p:nvSpPr>
          <p:spPr>
            <a:xfrm>
              <a:off x="7419678" y="541100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C183D7F6-B498-43B3-948B-1728B52AA6E4}">
                  <adec:decorative xmlns:adec="http://schemas.microsoft.com/office/drawing/2017/decorative" val="1"/>
                </a:ext>
              </a:extLst>
            </p:cNvPr>
            <p:cNvSpPr/>
            <p:nvPr/>
          </p:nvSpPr>
          <p:spPr>
            <a:xfrm>
              <a:off x="7874531" y="4772187"/>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p:cNvSpPr txBox="1"/>
            <p:nvPr/>
          </p:nvSpPr>
          <p:spPr>
            <a:xfrm>
              <a:off x="7741712" y="3963467"/>
              <a:ext cx="2206053"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Interpolation</a:t>
              </a:r>
            </a:p>
          </p:txBody>
        </p:sp>
        <p:sp>
          <p:nvSpPr>
            <p:cNvPr id="173" name="TextBox 172"/>
            <p:cNvSpPr txBox="1"/>
            <p:nvPr/>
          </p:nvSpPr>
          <p:spPr>
            <a:xfrm>
              <a:off x="8235581" y="4711900"/>
              <a:ext cx="1435008" cy="1015663"/>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Linear</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Spline</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Polynomial</a:t>
              </a:r>
            </a:p>
          </p:txBody>
        </p:sp>
        <p:sp>
          <p:nvSpPr>
            <p:cNvPr id="176" name="Oval 175">
              <a:extLst>
                <a:ext uri="{C183D7F6-B498-43B3-948B-1728B52AA6E4}">
                  <adec:decorative xmlns:adec="http://schemas.microsoft.com/office/drawing/2017/decorative" val="1"/>
                </a:ext>
              </a:extLst>
            </p:cNvPr>
            <p:cNvSpPr/>
            <p:nvPr/>
          </p:nvSpPr>
          <p:spPr>
            <a:xfrm>
              <a:off x="6961854" y="5274790"/>
              <a:ext cx="108338" cy="10833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a:extLst>
                <a:ext uri="{C183D7F6-B498-43B3-948B-1728B52AA6E4}">
                  <adec:decorative xmlns:adec="http://schemas.microsoft.com/office/drawing/2017/decorative" val="1"/>
                </a:ext>
              </a:extLst>
            </p:cNvPr>
            <p:cNvSpPr/>
            <p:nvPr/>
          </p:nvSpPr>
          <p:spPr>
            <a:xfrm>
              <a:off x="7650525" y="5129909"/>
              <a:ext cx="108338" cy="10833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Freeform 180">
              <a:extLst>
                <a:ext uri="{C183D7F6-B498-43B3-948B-1728B52AA6E4}">
                  <adec:decorative xmlns:adec="http://schemas.microsoft.com/office/drawing/2017/decorative" val="1"/>
                </a:ext>
              </a:extLst>
            </p:cNvPr>
            <p:cNvSpPr/>
            <p:nvPr/>
          </p:nvSpPr>
          <p:spPr>
            <a:xfrm>
              <a:off x="6546655" y="4821637"/>
              <a:ext cx="1382820" cy="813423"/>
            </a:xfrm>
            <a:custGeom>
              <a:avLst/>
              <a:gdLst>
                <a:gd name="connsiteX0" fmla="*/ 0 w 1382820"/>
                <a:gd name="connsiteY0" fmla="*/ 813423 h 813423"/>
                <a:gd name="connsiteX1" fmla="*/ 246832 w 1382820"/>
                <a:gd name="connsiteY1" fmla="*/ 583421 h 813423"/>
                <a:gd name="connsiteX2" fmla="*/ 701227 w 1382820"/>
                <a:gd name="connsiteY2" fmla="*/ 462810 h 813423"/>
                <a:gd name="connsiteX3" fmla="*/ 925620 w 1382820"/>
                <a:gd name="connsiteY3" fmla="*/ 645129 h 813423"/>
                <a:gd name="connsiteX4" fmla="*/ 1382820 w 1382820"/>
                <a:gd name="connsiteY4" fmla="*/ 0 h 813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820" h="813423">
                  <a:moveTo>
                    <a:pt x="0" y="813423"/>
                  </a:moveTo>
                  <a:cubicBezTo>
                    <a:pt x="64980" y="727639"/>
                    <a:pt x="129961" y="641856"/>
                    <a:pt x="246832" y="583421"/>
                  </a:cubicBezTo>
                  <a:cubicBezTo>
                    <a:pt x="363703" y="524986"/>
                    <a:pt x="588096" y="452525"/>
                    <a:pt x="701227" y="462810"/>
                  </a:cubicBezTo>
                  <a:cubicBezTo>
                    <a:pt x="814358" y="473095"/>
                    <a:pt x="812021" y="722264"/>
                    <a:pt x="925620" y="645129"/>
                  </a:cubicBezTo>
                  <a:cubicBezTo>
                    <a:pt x="1039219" y="567994"/>
                    <a:pt x="1211019" y="283997"/>
                    <a:pt x="138282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5" name="TextBox 94"/>
          <p:cNvSpPr txBox="1"/>
          <p:nvPr/>
        </p:nvSpPr>
        <p:spPr>
          <a:xfrm>
            <a:off x="638569" y="5851681"/>
            <a:ext cx="7212232"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Note: Zero is sometimes the perfect fill value</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1629431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handling: Downsampling</a:t>
            </a:r>
          </a:p>
        </p:txBody>
      </p:sp>
      <p:sp>
        <p:nvSpPr>
          <p:cNvPr id="10" name="TextBox 9"/>
          <p:cNvSpPr txBox="1"/>
          <p:nvPr/>
        </p:nvSpPr>
        <p:spPr>
          <a:xfrm>
            <a:off x="1201276" y="2330386"/>
            <a:ext cx="2326278"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yyyy-mm-dd HH:MM:SS</a:t>
            </a:r>
          </a:p>
        </p:txBody>
      </p:sp>
      <p:sp>
        <p:nvSpPr>
          <p:cNvPr id="11" name="TextBox 10"/>
          <p:cNvSpPr txBox="1"/>
          <p:nvPr/>
        </p:nvSpPr>
        <p:spPr>
          <a:xfrm>
            <a:off x="9107518" y="2330386"/>
            <a:ext cx="133241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yyyy-mm-dd</a:t>
            </a:r>
          </a:p>
        </p:txBody>
      </p:sp>
      <p:graphicFrame>
        <p:nvGraphicFramePr>
          <p:cNvPr id="12" name="Table 11"/>
          <p:cNvGraphicFramePr>
            <a:graphicFrameLocks noGrp="1"/>
          </p:cNvGraphicFramePr>
          <p:nvPr>
            <p:extLst/>
          </p:nvPr>
        </p:nvGraphicFramePr>
        <p:xfrm>
          <a:off x="234223" y="2766165"/>
          <a:ext cx="4101380" cy="2225040"/>
        </p:xfrm>
        <a:graphic>
          <a:graphicData uri="http://schemas.openxmlformats.org/drawingml/2006/table">
            <a:tbl>
              <a:tblPr firstRow="1" bandRow="1">
                <a:tableStyleId>{1FECB4D8-DB02-4DC6-A0A2-4F2EBAE1DC90}</a:tableStyleId>
              </a:tblPr>
              <a:tblGrid>
                <a:gridCol w="2238073">
                  <a:extLst>
                    <a:ext uri="{9D8B030D-6E8A-4147-A177-3AD203B41FA5}">
                      <a16:colId xmlns:a16="http://schemas.microsoft.com/office/drawing/2014/main" val="281093953"/>
                    </a:ext>
                  </a:extLst>
                </a:gridCol>
                <a:gridCol w="854016">
                  <a:extLst>
                    <a:ext uri="{9D8B030D-6E8A-4147-A177-3AD203B41FA5}">
                      <a16:colId xmlns:a16="http://schemas.microsoft.com/office/drawing/2014/main" val="110435084"/>
                    </a:ext>
                  </a:extLst>
                </a:gridCol>
                <a:gridCol w="1009291">
                  <a:extLst>
                    <a:ext uri="{9D8B030D-6E8A-4147-A177-3AD203B41FA5}">
                      <a16:colId xmlns:a16="http://schemas.microsoft.com/office/drawing/2014/main" val="3231228084"/>
                    </a:ext>
                  </a:extLst>
                </a:gridCol>
              </a:tblGrid>
              <a:tr h="370840">
                <a:tc>
                  <a:txBody>
                    <a:bodyPr/>
                    <a:lstStyle/>
                    <a:p>
                      <a:r>
                        <a:rPr lang="en-US" sz="1600" b="0" dirty="0">
                          <a:solidFill>
                            <a:schemeClr val="tx1"/>
                          </a:solidFill>
                          <a:latin typeface="Amazon Ember" panose="02000000000000000000" pitchFamily="2" charset="0"/>
                          <a:ea typeface="Amazon Ember" panose="02000000000000000000" pitchFamily="2" charset="0"/>
                        </a:rPr>
                        <a:t>Invoice</a:t>
                      </a:r>
                      <a:r>
                        <a:rPr lang="en-US" sz="1600" b="0" baseline="0" dirty="0">
                          <a:solidFill>
                            <a:schemeClr val="tx1"/>
                          </a:solidFill>
                          <a:latin typeface="Amazon Ember" panose="02000000000000000000" pitchFamily="2" charset="0"/>
                          <a:ea typeface="Amazon Ember" panose="02000000000000000000" pitchFamily="2" charset="0"/>
                        </a:rPr>
                        <a:t>Date</a:t>
                      </a:r>
                      <a:endParaRPr lang="en-US" sz="1600" b="0" dirty="0">
                        <a:solidFill>
                          <a:schemeClr val="tx1"/>
                        </a:solidFill>
                        <a:latin typeface="Amazon Ember" panose="02000000000000000000" pitchFamily="2" charset="0"/>
                        <a:ea typeface="Amazon Ember" panose="02000000000000000000" pitchFamily="2" charset="0"/>
                      </a:endParaRPr>
                    </a:p>
                  </a:txBody>
                  <a:tcPr/>
                </a:tc>
                <a:tc>
                  <a:txBody>
                    <a:bodyPr/>
                    <a:lstStyle/>
                    <a:p>
                      <a:r>
                        <a:rPr lang="en-US" sz="1600" b="0" dirty="0">
                          <a:solidFill>
                            <a:schemeClr val="tx1"/>
                          </a:solidFill>
                          <a:latin typeface="Amazon Ember" panose="02000000000000000000" pitchFamily="2" charset="0"/>
                          <a:ea typeface="Amazon Ember" panose="02000000000000000000" pitchFamily="2" charset="0"/>
                        </a:rPr>
                        <a:t>Item</a:t>
                      </a:r>
                    </a:p>
                  </a:txBody>
                  <a:tcPr/>
                </a:tc>
                <a:tc>
                  <a:txBody>
                    <a:bodyPr/>
                    <a:lstStyle/>
                    <a:p>
                      <a:r>
                        <a:rPr lang="en-US" sz="1600" b="0" dirty="0">
                          <a:solidFill>
                            <a:schemeClr val="tx1"/>
                          </a:solidFill>
                          <a:latin typeface="Amazon Ember" panose="02000000000000000000" pitchFamily="2" charset="0"/>
                          <a:ea typeface="Amazon Ember" panose="02000000000000000000" pitchFamily="2" charset="0"/>
                        </a:rPr>
                        <a:t>Quantity</a:t>
                      </a:r>
                    </a:p>
                  </a:txBody>
                  <a:tcPr/>
                </a:tc>
                <a:extLst>
                  <a:ext uri="{0D108BD9-81ED-4DB2-BD59-A6C34878D82A}">
                    <a16:rowId xmlns:a16="http://schemas.microsoft.com/office/drawing/2014/main" val="2429658742"/>
                  </a:ext>
                </a:extLst>
              </a:tr>
              <a:tr h="370840">
                <a:tc>
                  <a:txBody>
                    <a:bodyPr/>
                    <a:lstStyle/>
                    <a:p>
                      <a:r>
                        <a:rPr lang="en-US" sz="1600" dirty="0"/>
                        <a:t>2009-12-01 07:45:00</a:t>
                      </a:r>
                    </a:p>
                  </a:txBody>
                  <a:tcPr/>
                </a:tc>
                <a:tc>
                  <a:txBody>
                    <a:bodyPr/>
                    <a:lstStyle/>
                    <a:p>
                      <a:r>
                        <a:rPr lang="en-US" sz="1600" dirty="0"/>
                        <a:t>21232</a:t>
                      </a:r>
                    </a:p>
                  </a:txBody>
                  <a:tcPr/>
                </a:tc>
                <a:tc>
                  <a:txBody>
                    <a:bodyPr/>
                    <a:lstStyle/>
                    <a:p>
                      <a:pPr algn="ctr"/>
                      <a:r>
                        <a:rPr lang="en-US" sz="1600" dirty="0"/>
                        <a:t>24</a:t>
                      </a:r>
                    </a:p>
                  </a:txBody>
                  <a:tcPr/>
                </a:tc>
                <a:extLst>
                  <a:ext uri="{0D108BD9-81ED-4DB2-BD59-A6C34878D82A}">
                    <a16:rowId xmlns:a16="http://schemas.microsoft.com/office/drawing/2014/main" val="3004578342"/>
                  </a:ext>
                </a:extLst>
              </a:tr>
              <a:tr h="370840">
                <a:tc>
                  <a:txBody>
                    <a:bodyPr/>
                    <a:lstStyle/>
                    <a:p>
                      <a:r>
                        <a:rPr lang="en-US" sz="1600" dirty="0"/>
                        <a:t>2009-12-01 10:06:00</a:t>
                      </a:r>
                    </a:p>
                  </a:txBody>
                  <a:tcPr/>
                </a:tc>
                <a:tc>
                  <a:txBody>
                    <a:bodyPr/>
                    <a:lstStyle/>
                    <a:p>
                      <a:r>
                        <a:rPr lang="en-US" sz="1600" dirty="0"/>
                        <a:t>21232</a:t>
                      </a:r>
                    </a:p>
                  </a:txBody>
                  <a:tcPr/>
                </a:tc>
                <a:tc>
                  <a:txBody>
                    <a:bodyPr/>
                    <a:lstStyle/>
                    <a:p>
                      <a:pPr algn="ctr"/>
                      <a:r>
                        <a:rPr lang="en-US" sz="1600" dirty="0"/>
                        <a:t>36</a:t>
                      </a:r>
                    </a:p>
                  </a:txBody>
                  <a:tcPr/>
                </a:tc>
                <a:extLst>
                  <a:ext uri="{0D108BD9-81ED-4DB2-BD59-A6C34878D82A}">
                    <a16:rowId xmlns:a16="http://schemas.microsoft.com/office/drawing/2014/main" val="4116295474"/>
                  </a:ext>
                </a:extLst>
              </a:tr>
              <a:tr h="370840">
                <a:tc>
                  <a:txBody>
                    <a:bodyPr/>
                    <a:lstStyle/>
                    <a:p>
                      <a:r>
                        <a:rPr lang="en-US" sz="1600" dirty="0"/>
                        <a:t>2010-12-08 14:21:00</a:t>
                      </a:r>
                    </a:p>
                  </a:txBody>
                  <a:tcPr/>
                </a:tc>
                <a:tc>
                  <a:txBody>
                    <a:bodyPr/>
                    <a:lstStyle/>
                    <a:p>
                      <a:r>
                        <a:rPr lang="en-US" sz="1600" dirty="0"/>
                        <a:t>21232</a:t>
                      </a:r>
                    </a:p>
                  </a:txBody>
                  <a:tcPr/>
                </a:tc>
                <a:tc>
                  <a:txBody>
                    <a:bodyPr/>
                    <a:lstStyle/>
                    <a:p>
                      <a:pPr algn="ctr"/>
                      <a:r>
                        <a:rPr lang="en-US" sz="1600" dirty="0"/>
                        <a:t>17</a:t>
                      </a:r>
                    </a:p>
                  </a:txBody>
                  <a:tcPr/>
                </a:tc>
                <a:extLst>
                  <a:ext uri="{0D108BD9-81ED-4DB2-BD59-A6C34878D82A}">
                    <a16:rowId xmlns:a16="http://schemas.microsoft.com/office/drawing/2014/main" val="1807727570"/>
                  </a:ext>
                </a:extLst>
              </a:tr>
              <a:tr h="370840">
                <a:tc>
                  <a:txBody>
                    <a:bodyPr/>
                    <a:lstStyle/>
                    <a:p>
                      <a:r>
                        <a:rPr lang="en-US" sz="1600" dirty="0"/>
                        <a:t>2010-12-08 13:11:00</a:t>
                      </a:r>
                    </a:p>
                  </a:txBody>
                  <a:tcPr/>
                </a:tc>
                <a:tc>
                  <a:txBody>
                    <a:bodyPr/>
                    <a:lstStyle/>
                    <a:p>
                      <a:r>
                        <a:rPr lang="en-US" sz="1600" dirty="0"/>
                        <a:t>21232</a:t>
                      </a:r>
                    </a:p>
                  </a:txBody>
                  <a:tcPr/>
                </a:tc>
                <a:tc>
                  <a:txBody>
                    <a:bodyPr/>
                    <a:lstStyle/>
                    <a:p>
                      <a:pPr algn="ctr"/>
                      <a:r>
                        <a:rPr lang="en-US" sz="1600" dirty="0"/>
                        <a:t>9</a:t>
                      </a:r>
                    </a:p>
                  </a:txBody>
                  <a:tcPr/>
                </a:tc>
                <a:extLst>
                  <a:ext uri="{0D108BD9-81ED-4DB2-BD59-A6C34878D82A}">
                    <a16:rowId xmlns:a16="http://schemas.microsoft.com/office/drawing/2014/main" val="4220540611"/>
                  </a:ext>
                </a:extLst>
              </a:tr>
              <a:tr h="370840">
                <a:tc>
                  <a:txBody>
                    <a:bodyPr/>
                    <a:lstStyle/>
                    <a:p>
                      <a:r>
                        <a:rPr lang="en-US" sz="1600" dirty="0"/>
                        <a:t>2010-12-09 18:28:00</a:t>
                      </a:r>
                    </a:p>
                  </a:txBody>
                  <a:tcPr/>
                </a:tc>
                <a:tc>
                  <a:txBody>
                    <a:bodyPr/>
                    <a:lstStyle/>
                    <a:p>
                      <a:r>
                        <a:rPr lang="en-US" sz="1600" dirty="0"/>
                        <a:t>21232</a:t>
                      </a:r>
                    </a:p>
                  </a:txBody>
                  <a:tcPr/>
                </a:tc>
                <a:tc>
                  <a:txBody>
                    <a:bodyPr/>
                    <a:lstStyle/>
                    <a:p>
                      <a:pPr algn="ctr"/>
                      <a:r>
                        <a:rPr lang="en-US" sz="1600" dirty="0"/>
                        <a:t>44</a:t>
                      </a:r>
                    </a:p>
                  </a:txBody>
                  <a:tcPr/>
                </a:tc>
                <a:extLst>
                  <a:ext uri="{0D108BD9-81ED-4DB2-BD59-A6C34878D82A}">
                    <a16:rowId xmlns:a16="http://schemas.microsoft.com/office/drawing/2014/main" val="2799208060"/>
                  </a:ext>
                </a:extLst>
              </a:tr>
            </a:tbl>
          </a:graphicData>
        </a:graphic>
      </p:graphicFrame>
      <p:graphicFrame>
        <p:nvGraphicFramePr>
          <p:cNvPr id="13" name="Table 12"/>
          <p:cNvGraphicFramePr>
            <a:graphicFrameLocks noGrp="1"/>
          </p:cNvGraphicFramePr>
          <p:nvPr>
            <p:extLst/>
          </p:nvPr>
        </p:nvGraphicFramePr>
        <p:xfrm>
          <a:off x="8108828" y="3137005"/>
          <a:ext cx="3518728" cy="1483360"/>
        </p:xfrm>
        <a:graphic>
          <a:graphicData uri="http://schemas.openxmlformats.org/drawingml/2006/table">
            <a:tbl>
              <a:tblPr firstRow="1" bandRow="1">
                <a:tableStyleId>{FABFCF23-3B69-468F-B69F-88F6DE6A72F2}</a:tableStyleId>
              </a:tblPr>
              <a:tblGrid>
                <a:gridCol w="1574613">
                  <a:extLst>
                    <a:ext uri="{9D8B030D-6E8A-4147-A177-3AD203B41FA5}">
                      <a16:colId xmlns:a16="http://schemas.microsoft.com/office/drawing/2014/main" val="281093953"/>
                    </a:ext>
                  </a:extLst>
                </a:gridCol>
                <a:gridCol w="921723">
                  <a:extLst>
                    <a:ext uri="{9D8B030D-6E8A-4147-A177-3AD203B41FA5}">
                      <a16:colId xmlns:a16="http://schemas.microsoft.com/office/drawing/2014/main" val="110435084"/>
                    </a:ext>
                  </a:extLst>
                </a:gridCol>
                <a:gridCol w="1022392">
                  <a:extLst>
                    <a:ext uri="{9D8B030D-6E8A-4147-A177-3AD203B41FA5}">
                      <a16:colId xmlns:a16="http://schemas.microsoft.com/office/drawing/2014/main" val="3231228084"/>
                    </a:ext>
                  </a:extLst>
                </a:gridCol>
              </a:tblGrid>
              <a:tr h="370840">
                <a:tc>
                  <a:txBody>
                    <a:bodyPr/>
                    <a:lstStyle/>
                    <a:p>
                      <a:r>
                        <a:rPr lang="en-US" sz="1600" b="0" dirty="0">
                          <a:latin typeface="Amazon Ember" panose="02000000000000000000" pitchFamily="2" charset="0"/>
                          <a:ea typeface="Amazon Ember" panose="02000000000000000000" pitchFamily="2" charset="0"/>
                        </a:rPr>
                        <a:t>Invoice</a:t>
                      </a:r>
                      <a:r>
                        <a:rPr lang="en-US" sz="1600" b="0" baseline="0" dirty="0">
                          <a:latin typeface="Amazon Ember" panose="02000000000000000000" pitchFamily="2" charset="0"/>
                          <a:ea typeface="Amazon Ember" panose="02000000000000000000" pitchFamily="2" charset="0"/>
                        </a:rPr>
                        <a:t>Date</a:t>
                      </a:r>
                      <a:endParaRPr lang="en-US" sz="1600" b="0" dirty="0">
                        <a:latin typeface="Amazon Ember" panose="02000000000000000000" pitchFamily="2" charset="0"/>
                        <a:ea typeface="Amazon Ember" panose="02000000000000000000" pitchFamily="2" charset="0"/>
                      </a:endParaRPr>
                    </a:p>
                  </a:txBody>
                  <a:tcPr/>
                </a:tc>
                <a:tc>
                  <a:txBody>
                    <a:bodyPr/>
                    <a:lstStyle/>
                    <a:p>
                      <a:r>
                        <a:rPr lang="en-US" sz="1600" b="0" dirty="0">
                          <a:latin typeface="Amazon Ember" panose="02000000000000000000" pitchFamily="2" charset="0"/>
                          <a:ea typeface="Amazon Ember" panose="02000000000000000000" pitchFamily="2" charset="0"/>
                        </a:rPr>
                        <a:t>Item</a:t>
                      </a:r>
                    </a:p>
                  </a:txBody>
                  <a:tcPr/>
                </a:tc>
                <a:tc>
                  <a:txBody>
                    <a:bodyPr/>
                    <a:lstStyle/>
                    <a:p>
                      <a:r>
                        <a:rPr lang="en-US" sz="1600" b="0" dirty="0">
                          <a:latin typeface="Amazon Ember" panose="02000000000000000000" pitchFamily="2" charset="0"/>
                          <a:ea typeface="Amazon Ember" panose="02000000000000000000" pitchFamily="2" charset="0"/>
                        </a:rPr>
                        <a:t>Quantity</a:t>
                      </a:r>
                    </a:p>
                  </a:txBody>
                  <a:tcPr/>
                </a:tc>
                <a:extLst>
                  <a:ext uri="{0D108BD9-81ED-4DB2-BD59-A6C34878D82A}">
                    <a16:rowId xmlns:a16="http://schemas.microsoft.com/office/drawing/2014/main" val="2429658742"/>
                  </a:ext>
                </a:extLst>
              </a:tr>
              <a:tr h="370840">
                <a:tc>
                  <a:txBody>
                    <a:bodyPr/>
                    <a:lstStyle/>
                    <a:p>
                      <a:r>
                        <a:rPr lang="en-US" sz="1600" dirty="0"/>
                        <a:t>2009-12-01</a:t>
                      </a:r>
                    </a:p>
                  </a:txBody>
                  <a:tcPr/>
                </a:tc>
                <a:tc>
                  <a:txBody>
                    <a:bodyPr/>
                    <a:lstStyle/>
                    <a:p>
                      <a:r>
                        <a:rPr lang="en-US" sz="1600" dirty="0"/>
                        <a:t>21232</a:t>
                      </a:r>
                    </a:p>
                  </a:txBody>
                  <a:tcPr/>
                </a:tc>
                <a:tc>
                  <a:txBody>
                    <a:bodyPr/>
                    <a:lstStyle/>
                    <a:p>
                      <a:pPr algn="ctr"/>
                      <a:r>
                        <a:rPr lang="en-US" sz="1600" dirty="0"/>
                        <a:t>60</a:t>
                      </a:r>
                    </a:p>
                  </a:txBody>
                  <a:tcPr/>
                </a:tc>
                <a:extLst>
                  <a:ext uri="{0D108BD9-81ED-4DB2-BD59-A6C34878D82A}">
                    <a16:rowId xmlns:a16="http://schemas.microsoft.com/office/drawing/2014/main" val="3004578342"/>
                  </a:ext>
                </a:extLst>
              </a:tr>
              <a:tr h="370840">
                <a:tc>
                  <a:txBody>
                    <a:bodyPr/>
                    <a:lstStyle/>
                    <a:p>
                      <a:r>
                        <a:rPr lang="en-US" sz="1600" dirty="0"/>
                        <a:t>2010-12-08</a:t>
                      </a:r>
                    </a:p>
                  </a:txBody>
                  <a:tcPr/>
                </a:tc>
                <a:tc>
                  <a:txBody>
                    <a:bodyPr/>
                    <a:lstStyle/>
                    <a:p>
                      <a:r>
                        <a:rPr lang="en-US" sz="1600" dirty="0"/>
                        <a:t>21232</a:t>
                      </a:r>
                    </a:p>
                  </a:txBody>
                  <a:tcPr/>
                </a:tc>
                <a:tc>
                  <a:txBody>
                    <a:bodyPr/>
                    <a:lstStyle/>
                    <a:p>
                      <a:pPr algn="ctr"/>
                      <a:r>
                        <a:rPr lang="en-US" sz="1600" dirty="0"/>
                        <a:t>26</a:t>
                      </a:r>
                    </a:p>
                  </a:txBody>
                  <a:tcPr/>
                </a:tc>
                <a:extLst>
                  <a:ext uri="{0D108BD9-81ED-4DB2-BD59-A6C34878D82A}">
                    <a16:rowId xmlns:a16="http://schemas.microsoft.com/office/drawing/2014/main" val="1807727570"/>
                  </a:ext>
                </a:extLst>
              </a:tr>
              <a:tr h="370840">
                <a:tc>
                  <a:txBody>
                    <a:bodyPr/>
                    <a:lstStyle/>
                    <a:p>
                      <a:r>
                        <a:rPr lang="en-US" sz="1600" dirty="0"/>
                        <a:t>2010-12-09</a:t>
                      </a:r>
                    </a:p>
                  </a:txBody>
                  <a:tcPr/>
                </a:tc>
                <a:tc>
                  <a:txBody>
                    <a:bodyPr/>
                    <a:lstStyle/>
                    <a:p>
                      <a:r>
                        <a:rPr lang="en-US" sz="1600" dirty="0"/>
                        <a:t>21232</a:t>
                      </a:r>
                    </a:p>
                  </a:txBody>
                  <a:tcPr/>
                </a:tc>
                <a:tc>
                  <a:txBody>
                    <a:bodyPr/>
                    <a:lstStyle/>
                    <a:p>
                      <a:pPr algn="ctr"/>
                      <a:r>
                        <a:rPr lang="en-US" sz="1600" dirty="0"/>
                        <a:t>44</a:t>
                      </a:r>
                    </a:p>
                  </a:txBody>
                  <a:tcPr/>
                </a:tc>
                <a:extLst>
                  <a:ext uri="{0D108BD9-81ED-4DB2-BD59-A6C34878D82A}">
                    <a16:rowId xmlns:a16="http://schemas.microsoft.com/office/drawing/2014/main" val="2799208060"/>
                  </a:ext>
                </a:extLst>
              </a:tr>
            </a:tbl>
          </a:graphicData>
        </a:graphic>
      </p:graphicFrame>
      <p:sp>
        <p:nvSpPr>
          <p:cNvPr id="14" name="Rectangle 13">
            <a:extLst>
              <a:ext uri="{C183D7F6-B498-43B3-948B-1728B52AA6E4}">
                <adec:decorative xmlns:adec="http://schemas.microsoft.com/office/drawing/2017/decorative" val="1"/>
              </a:ext>
            </a:extLst>
          </p:cNvPr>
          <p:cNvSpPr/>
          <p:nvPr/>
        </p:nvSpPr>
        <p:spPr>
          <a:xfrm>
            <a:off x="5636338" y="3421485"/>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Mean/</a:t>
            </a:r>
          </a:p>
          <a:p>
            <a:pPr algn="ctr"/>
            <a:r>
              <a:rPr lang="en-US" dirty="0">
                <a:solidFill>
                  <a:schemeClr val="tx1"/>
                </a:solidFill>
              </a:rPr>
              <a:t>Sum</a:t>
            </a:r>
          </a:p>
        </p:txBody>
      </p:sp>
      <p:sp>
        <p:nvSpPr>
          <p:cNvPr id="15" name="Right Arrow 14">
            <a:extLst>
              <a:ext uri="{C183D7F6-B498-43B3-948B-1728B52AA6E4}">
                <adec:decorative xmlns:adec="http://schemas.microsoft.com/office/drawing/2017/decorative" val="1"/>
              </a:ext>
            </a:extLst>
          </p:cNvPr>
          <p:cNvSpPr/>
          <p:nvPr/>
        </p:nvSpPr>
        <p:spPr>
          <a:xfrm>
            <a:off x="4496766" y="363636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C183D7F6-B498-43B3-948B-1728B52AA6E4}">
                <adec:decorative xmlns:adec="http://schemas.microsoft.com/office/drawing/2017/decorative" val="1"/>
              </a:ext>
            </a:extLst>
          </p:cNvPr>
          <p:cNvSpPr/>
          <p:nvPr/>
        </p:nvSpPr>
        <p:spPr>
          <a:xfrm>
            <a:off x="6840579" y="363636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347643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handling: Upsampling</a:t>
            </a:r>
          </a:p>
        </p:txBody>
      </p:sp>
      <p:sp>
        <p:nvSpPr>
          <p:cNvPr id="10" name="TextBox 9"/>
          <p:cNvSpPr txBox="1"/>
          <p:nvPr/>
        </p:nvSpPr>
        <p:spPr>
          <a:xfrm>
            <a:off x="8382753" y="1435755"/>
            <a:ext cx="2326278"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yyyy-mm-dd HH:MM:SS</a:t>
            </a:r>
          </a:p>
        </p:txBody>
      </p:sp>
      <p:sp>
        <p:nvSpPr>
          <p:cNvPr id="11" name="TextBox 10"/>
          <p:cNvSpPr txBox="1"/>
          <p:nvPr/>
        </p:nvSpPr>
        <p:spPr>
          <a:xfrm>
            <a:off x="2116755" y="1439255"/>
            <a:ext cx="133241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yyyy-mm-dd</a:t>
            </a:r>
          </a:p>
        </p:txBody>
      </p:sp>
      <p:graphicFrame>
        <p:nvGraphicFramePr>
          <p:cNvPr id="13" name="Table 12"/>
          <p:cNvGraphicFramePr>
            <a:graphicFrameLocks noGrp="1"/>
          </p:cNvGraphicFramePr>
          <p:nvPr>
            <p:extLst/>
          </p:nvPr>
        </p:nvGraphicFramePr>
        <p:xfrm>
          <a:off x="1118065" y="2245874"/>
          <a:ext cx="3441692" cy="1483360"/>
        </p:xfrm>
        <a:graphic>
          <a:graphicData uri="http://schemas.openxmlformats.org/drawingml/2006/table">
            <a:tbl>
              <a:tblPr firstRow="1" bandRow="1">
                <a:tableStyleId>{FABFCF23-3B69-468F-B69F-88F6DE6A72F2}</a:tableStyleId>
              </a:tblPr>
              <a:tblGrid>
                <a:gridCol w="1540139">
                  <a:extLst>
                    <a:ext uri="{9D8B030D-6E8A-4147-A177-3AD203B41FA5}">
                      <a16:colId xmlns:a16="http://schemas.microsoft.com/office/drawing/2014/main" val="281093953"/>
                    </a:ext>
                  </a:extLst>
                </a:gridCol>
                <a:gridCol w="901544">
                  <a:extLst>
                    <a:ext uri="{9D8B030D-6E8A-4147-A177-3AD203B41FA5}">
                      <a16:colId xmlns:a16="http://schemas.microsoft.com/office/drawing/2014/main" val="110435084"/>
                    </a:ext>
                  </a:extLst>
                </a:gridCol>
                <a:gridCol w="1000009">
                  <a:extLst>
                    <a:ext uri="{9D8B030D-6E8A-4147-A177-3AD203B41FA5}">
                      <a16:colId xmlns:a16="http://schemas.microsoft.com/office/drawing/2014/main" val="3231228084"/>
                    </a:ext>
                  </a:extLst>
                </a:gridCol>
              </a:tblGrid>
              <a:tr h="370840">
                <a:tc>
                  <a:txBody>
                    <a:bodyPr/>
                    <a:lstStyle/>
                    <a:p>
                      <a:r>
                        <a:rPr lang="en-US" sz="1600" b="0" dirty="0">
                          <a:latin typeface="Amazon Ember" panose="02000000000000000000" pitchFamily="2" charset="0"/>
                          <a:ea typeface="Amazon Ember" panose="02000000000000000000" pitchFamily="2" charset="0"/>
                        </a:rPr>
                        <a:t>Invoice</a:t>
                      </a:r>
                      <a:r>
                        <a:rPr lang="en-US" sz="1600" b="0" baseline="0" dirty="0">
                          <a:latin typeface="Amazon Ember" panose="02000000000000000000" pitchFamily="2" charset="0"/>
                          <a:ea typeface="Amazon Ember" panose="02000000000000000000" pitchFamily="2" charset="0"/>
                        </a:rPr>
                        <a:t>Date</a:t>
                      </a:r>
                      <a:endParaRPr lang="en-US" sz="1600" b="0" dirty="0">
                        <a:latin typeface="Amazon Ember" panose="02000000000000000000" pitchFamily="2" charset="0"/>
                        <a:ea typeface="Amazon Ember" panose="02000000000000000000" pitchFamily="2" charset="0"/>
                      </a:endParaRPr>
                    </a:p>
                  </a:txBody>
                  <a:tcPr/>
                </a:tc>
                <a:tc>
                  <a:txBody>
                    <a:bodyPr/>
                    <a:lstStyle/>
                    <a:p>
                      <a:r>
                        <a:rPr lang="en-US" sz="1600" b="0" dirty="0">
                          <a:latin typeface="Amazon Ember" panose="02000000000000000000" pitchFamily="2" charset="0"/>
                          <a:ea typeface="Amazon Ember" panose="02000000000000000000" pitchFamily="2" charset="0"/>
                        </a:rPr>
                        <a:t>Item</a:t>
                      </a:r>
                    </a:p>
                  </a:txBody>
                  <a:tcPr/>
                </a:tc>
                <a:tc>
                  <a:txBody>
                    <a:bodyPr/>
                    <a:lstStyle/>
                    <a:p>
                      <a:r>
                        <a:rPr lang="en-US" sz="1600" b="0" dirty="0">
                          <a:latin typeface="Amazon Ember" panose="02000000000000000000" pitchFamily="2" charset="0"/>
                          <a:ea typeface="Amazon Ember" panose="02000000000000000000" pitchFamily="2" charset="0"/>
                        </a:rPr>
                        <a:t>Quantity</a:t>
                      </a:r>
                    </a:p>
                  </a:txBody>
                  <a:tcPr/>
                </a:tc>
                <a:extLst>
                  <a:ext uri="{0D108BD9-81ED-4DB2-BD59-A6C34878D82A}">
                    <a16:rowId xmlns:a16="http://schemas.microsoft.com/office/drawing/2014/main" val="2429658742"/>
                  </a:ext>
                </a:extLst>
              </a:tr>
              <a:tr h="370840">
                <a:tc>
                  <a:txBody>
                    <a:bodyPr/>
                    <a:lstStyle/>
                    <a:p>
                      <a:r>
                        <a:rPr lang="en-US" sz="1600" dirty="0"/>
                        <a:t>2009-12-01</a:t>
                      </a:r>
                    </a:p>
                  </a:txBody>
                  <a:tcPr/>
                </a:tc>
                <a:tc>
                  <a:txBody>
                    <a:bodyPr/>
                    <a:lstStyle/>
                    <a:p>
                      <a:r>
                        <a:rPr lang="en-US" sz="1600" dirty="0"/>
                        <a:t>21232</a:t>
                      </a:r>
                    </a:p>
                  </a:txBody>
                  <a:tcPr/>
                </a:tc>
                <a:tc>
                  <a:txBody>
                    <a:bodyPr/>
                    <a:lstStyle/>
                    <a:p>
                      <a:pPr algn="ctr"/>
                      <a:r>
                        <a:rPr lang="en-US" sz="1600" dirty="0"/>
                        <a:t>60</a:t>
                      </a:r>
                    </a:p>
                  </a:txBody>
                  <a:tcPr/>
                </a:tc>
                <a:extLst>
                  <a:ext uri="{0D108BD9-81ED-4DB2-BD59-A6C34878D82A}">
                    <a16:rowId xmlns:a16="http://schemas.microsoft.com/office/drawing/2014/main" val="3004578342"/>
                  </a:ext>
                </a:extLst>
              </a:tr>
              <a:tr h="370840">
                <a:tc>
                  <a:txBody>
                    <a:bodyPr/>
                    <a:lstStyle/>
                    <a:p>
                      <a:r>
                        <a:rPr lang="en-US" sz="1600" dirty="0"/>
                        <a:t>2010-12-08</a:t>
                      </a:r>
                    </a:p>
                  </a:txBody>
                  <a:tcPr/>
                </a:tc>
                <a:tc>
                  <a:txBody>
                    <a:bodyPr/>
                    <a:lstStyle/>
                    <a:p>
                      <a:r>
                        <a:rPr lang="en-US" sz="1600" dirty="0"/>
                        <a:t>21232</a:t>
                      </a:r>
                    </a:p>
                  </a:txBody>
                  <a:tcPr/>
                </a:tc>
                <a:tc>
                  <a:txBody>
                    <a:bodyPr/>
                    <a:lstStyle/>
                    <a:p>
                      <a:pPr algn="ctr"/>
                      <a:r>
                        <a:rPr lang="en-US" sz="1600" dirty="0"/>
                        <a:t>26</a:t>
                      </a:r>
                    </a:p>
                  </a:txBody>
                  <a:tcPr/>
                </a:tc>
                <a:extLst>
                  <a:ext uri="{0D108BD9-81ED-4DB2-BD59-A6C34878D82A}">
                    <a16:rowId xmlns:a16="http://schemas.microsoft.com/office/drawing/2014/main" val="1807727570"/>
                  </a:ext>
                </a:extLst>
              </a:tr>
              <a:tr h="370840">
                <a:tc>
                  <a:txBody>
                    <a:bodyPr/>
                    <a:lstStyle/>
                    <a:p>
                      <a:r>
                        <a:rPr lang="en-US" sz="1600" dirty="0"/>
                        <a:t>2010-12-09</a:t>
                      </a:r>
                    </a:p>
                  </a:txBody>
                  <a:tcPr/>
                </a:tc>
                <a:tc>
                  <a:txBody>
                    <a:bodyPr/>
                    <a:lstStyle/>
                    <a:p>
                      <a:r>
                        <a:rPr lang="en-US" sz="1600" dirty="0"/>
                        <a:t>21232</a:t>
                      </a:r>
                    </a:p>
                  </a:txBody>
                  <a:tcPr/>
                </a:tc>
                <a:tc>
                  <a:txBody>
                    <a:bodyPr/>
                    <a:lstStyle/>
                    <a:p>
                      <a:pPr algn="ctr"/>
                      <a:r>
                        <a:rPr lang="en-US" sz="1600" dirty="0"/>
                        <a:t>44</a:t>
                      </a:r>
                    </a:p>
                  </a:txBody>
                  <a:tcPr/>
                </a:tc>
                <a:extLst>
                  <a:ext uri="{0D108BD9-81ED-4DB2-BD59-A6C34878D82A}">
                    <a16:rowId xmlns:a16="http://schemas.microsoft.com/office/drawing/2014/main" val="2799208060"/>
                  </a:ext>
                </a:extLst>
              </a:tr>
            </a:tbl>
          </a:graphicData>
        </a:graphic>
      </p:graphicFrame>
      <p:sp>
        <p:nvSpPr>
          <p:cNvPr id="14" name="Rectangle 13">
            <a:extLst>
              <a:ext uri="{C183D7F6-B498-43B3-948B-1728B52AA6E4}">
                <adec:decorative xmlns:adec="http://schemas.microsoft.com/office/drawing/2017/decorative" val="1"/>
              </a:ext>
            </a:extLst>
          </p:cNvPr>
          <p:cNvSpPr/>
          <p:nvPr/>
        </p:nvSpPr>
        <p:spPr>
          <a:xfrm>
            <a:off x="5558708" y="2530354"/>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a:t>
            </a:r>
          </a:p>
        </p:txBody>
      </p:sp>
      <p:sp>
        <p:nvSpPr>
          <p:cNvPr id="15" name="Right Arrow 14">
            <a:extLst>
              <a:ext uri="{C183D7F6-B498-43B3-948B-1728B52AA6E4}">
                <adec:decorative xmlns:adec="http://schemas.microsoft.com/office/drawing/2017/decorative" val="1"/>
              </a:ext>
            </a:extLst>
          </p:cNvPr>
          <p:cNvSpPr/>
          <p:nvPr/>
        </p:nvSpPr>
        <p:spPr>
          <a:xfrm>
            <a:off x="4790071" y="2745238"/>
            <a:ext cx="53832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63477" y="4410541"/>
            <a:ext cx="10835534" cy="1815882"/>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Reasons to upsample:</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Match different time series</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Irregular time series</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Knowledge of domain</a:t>
            </a:r>
          </a:p>
        </p:txBody>
      </p:sp>
      <p:graphicFrame>
        <p:nvGraphicFramePr>
          <p:cNvPr id="18" name="Table 17"/>
          <p:cNvGraphicFramePr>
            <a:graphicFrameLocks noGrp="1"/>
          </p:cNvGraphicFramePr>
          <p:nvPr>
            <p:extLst/>
          </p:nvPr>
        </p:nvGraphicFramePr>
        <p:xfrm>
          <a:off x="7276862" y="1904236"/>
          <a:ext cx="4101380" cy="2225040"/>
        </p:xfrm>
        <a:graphic>
          <a:graphicData uri="http://schemas.openxmlformats.org/drawingml/2006/table">
            <a:tbl>
              <a:tblPr firstRow="1" bandRow="1">
                <a:tableStyleId>{1FECB4D8-DB02-4DC6-A0A2-4F2EBAE1DC90}</a:tableStyleId>
              </a:tblPr>
              <a:tblGrid>
                <a:gridCol w="2238073">
                  <a:extLst>
                    <a:ext uri="{9D8B030D-6E8A-4147-A177-3AD203B41FA5}">
                      <a16:colId xmlns:a16="http://schemas.microsoft.com/office/drawing/2014/main" val="281093953"/>
                    </a:ext>
                  </a:extLst>
                </a:gridCol>
                <a:gridCol w="854016">
                  <a:extLst>
                    <a:ext uri="{9D8B030D-6E8A-4147-A177-3AD203B41FA5}">
                      <a16:colId xmlns:a16="http://schemas.microsoft.com/office/drawing/2014/main" val="110435084"/>
                    </a:ext>
                  </a:extLst>
                </a:gridCol>
                <a:gridCol w="1009291">
                  <a:extLst>
                    <a:ext uri="{9D8B030D-6E8A-4147-A177-3AD203B41FA5}">
                      <a16:colId xmlns:a16="http://schemas.microsoft.com/office/drawing/2014/main" val="3231228084"/>
                    </a:ext>
                  </a:extLst>
                </a:gridCol>
              </a:tblGrid>
              <a:tr h="370840">
                <a:tc>
                  <a:txBody>
                    <a:bodyPr/>
                    <a:lstStyle/>
                    <a:p>
                      <a:r>
                        <a:rPr lang="en-US" sz="1600" b="0" dirty="0">
                          <a:solidFill>
                            <a:schemeClr val="tx1"/>
                          </a:solidFill>
                          <a:latin typeface="Amazon Ember" panose="02000000000000000000" pitchFamily="2" charset="0"/>
                          <a:ea typeface="Amazon Ember" panose="02000000000000000000" pitchFamily="2" charset="0"/>
                        </a:rPr>
                        <a:t>Invoice</a:t>
                      </a:r>
                      <a:r>
                        <a:rPr lang="en-US" sz="1600" b="0" baseline="0" dirty="0">
                          <a:solidFill>
                            <a:schemeClr val="tx1"/>
                          </a:solidFill>
                          <a:latin typeface="Amazon Ember" panose="02000000000000000000" pitchFamily="2" charset="0"/>
                          <a:ea typeface="Amazon Ember" panose="02000000000000000000" pitchFamily="2" charset="0"/>
                        </a:rPr>
                        <a:t>Date</a:t>
                      </a:r>
                      <a:endParaRPr lang="en-US" sz="1600" b="0" dirty="0">
                        <a:solidFill>
                          <a:schemeClr val="tx1"/>
                        </a:solidFill>
                        <a:latin typeface="Amazon Ember" panose="02000000000000000000" pitchFamily="2" charset="0"/>
                        <a:ea typeface="Amazon Ember" panose="02000000000000000000" pitchFamily="2" charset="0"/>
                      </a:endParaRPr>
                    </a:p>
                  </a:txBody>
                  <a:tcPr/>
                </a:tc>
                <a:tc>
                  <a:txBody>
                    <a:bodyPr/>
                    <a:lstStyle/>
                    <a:p>
                      <a:r>
                        <a:rPr lang="en-US" sz="1600" b="0" dirty="0">
                          <a:solidFill>
                            <a:schemeClr val="tx1"/>
                          </a:solidFill>
                          <a:latin typeface="Amazon Ember" panose="02000000000000000000" pitchFamily="2" charset="0"/>
                          <a:ea typeface="Amazon Ember" panose="02000000000000000000" pitchFamily="2" charset="0"/>
                        </a:rPr>
                        <a:t>Item</a:t>
                      </a:r>
                    </a:p>
                  </a:txBody>
                  <a:tcPr/>
                </a:tc>
                <a:tc>
                  <a:txBody>
                    <a:bodyPr/>
                    <a:lstStyle/>
                    <a:p>
                      <a:r>
                        <a:rPr lang="en-US" sz="1600" b="0" dirty="0">
                          <a:solidFill>
                            <a:schemeClr val="tx1"/>
                          </a:solidFill>
                          <a:latin typeface="Amazon Ember" panose="02000000000000000000" pitchFamily="2" charset="0"/>
                          <a:ea typeface="Amazon Ember" panose="02000000000000000000" pitchFamily="2" charset="0"/>
                        </a:rPr>
                        <a:t>Quantity</a:t>
                      </a:r>
                    </a:p>
                  </a:txBody>
                  <a:tcPr/>
                </a:tc>
                <a:extLst>
                  <a:ext uri="{0D108BD9-81ED-4DB2-BD59-A6C34878D82A}">
                    <a16:rowId xmlns:a16="http://schemas.microsoft.com/office/drawing/2014/main" val="2429658742"/>
                  </a:ext>
                </a:extLst>
              </a:tr>
              <a:tr h="370840">
                <a:tc>
                  <a:txBody>
                    <a:bodyPr/>
                    <a:lstStyle/>
                    <a:p>
                      <a:r>
                        <a:rPr lang="en-US" sz="1600" dirty="0"/>
                        <a:t>2009-12-01 </a:t>
                      </a:r>
                      <a:r>
                        <a:rPr lang="en-US" sz="1600" dirty="0">
                          <a:solidFill>
                            <a:schemeClr val="accent5"/>
                          </a:solidFill>
                        </a:rPr>
                        <a:t>??:??:??</a:t>
                      </a:r>
                    </a:p>
                  </a:txBody>
                  <a:tcPr/>
                </a:tc>
                <a:tc>
                  <a:txBody>
                    <a:bodyPr/>
                    <a:lstStyle/>
                    <a:p>
                      <a:r>
                        <a:rPr lang="en-US" sz="1600" dirty="0"/>
                        <a:t>21232</a:t>
                      </a:r>
                    </a:p>
                  </a:txBody>
                  <a:tcPr/>
                </a:tc>
                <a:tc>
                  <a:txBody>
                    <a:bodyPr/>
                    <a:lstStyle/>
                    <a:p>
                      <a:pPr algn="ctr"/>
                      <a:r>
                        <a:rPr lang="en-US" sz="1600" dirty="0">
                          <a:solidFill>
                            <a:schemeClr val="accent5"/>
                          </a:solidFill>
                        </a:rPr>
                        <a:t>??</a:t>
                      </a:r>
                    </a:p>
                  </a:txBody>
                  <a:tcPr/>
                </a:tc>
                <a:extLst>
                  <a:ext uri="{0D108BD9-81ED-4DB2-BD59-A6C34878D82A}">
                    <a16:rowId xmlns:a16="http://schemas.microsoft.com/office/drawing/2014/main" val="3004578342"/>
                  </a:ext>
                </a:extLst>
              </a:tr>
              <a:tr h="370840">
                <a:tc>
                  <a:txBody>
                    <a:bodyPr/>
                    <a:lstStyle/>
                    <a:p>
                      <a:r>
                        <a:rPr lang="en-US" sz="1600" dirty="0"/>
                        <a:t>2009-12-01 </a:t>
                      </a:r>
                      <a:r>
                        <a:rPr lang="en-US" sz="1600" dirty="0">
                          <a:solidFill>
                            <a:schemeClr val="accent5"/>
                          </a:solidFill>
                        </a:rPr>
                        <a:t>??:??:??</a:t>
                      </a:r>
                    </a:p>
                  </a:txBody>
                  <a:tcPr/>
                </a:tc>
                <a:tc>
                  <a:txBody>
                    <a:bodyPr/>
                    <a:lstStyle/>
                    <a:p>
                      <a:r>
                        <a:rPr lang="en-US" sz="1600" dirty="0"/>
                        <a:t>21232</a:t>
                      </a:r>
                    </a:p>
                  </a:txBody>
                  <a:tcPr/>
                </a:tc>
                <a:tc>
                  <a:txBody>
                    <a:bodyPr/>
                    <a:lstStyle/>
                    <a:p>
                      <a:pPr algn="ctr"/>
                      <a:r>
                        <a:rPr lang="en-US" sz="1600" dirty="0">
                          <a:solidFill>
                            <a:schemeClr val="accent5"/>
                          </a:solidFill>
                        </a:rPr>
                        <a:t>??</a:t>
                      </a:r>
                    </a:p>
                  </a:txBody>
                  <a:tcPr/>
                </a:tc>
                <a:extLst>
                  <a:ext uri="{0D108BD9-81ED-4DB2-BD59-A6C34878D82A}">
                    <a16:rowId xmlns:a16="http://schemas.microsoft.com/office/drawing/2014/main" val="4116295474"/>
                  </a:ext>
                </a:extLst>
              </a:tr>
              <a:tr h="370840">
                <a:tc>
                  <a:txBody>
                    <a:bodyPr/>
                    <a:lstStyle/>
                    <a:p>
                      <a:r>
                        <a:rPr lang="en-US" sz="1600" dirty="0"/>
                        <a:t>2010-12-08 </a:t>
                      </a:r>
                      <a:r>
                        <a:rPr lang="en-US" sz="1600" dirty="0">
                          <a:solidFill>
                            <a:schemeClr val="accent5"/>
                          </a:solidFill>
                        </a:rPr>
                        <a:t>??:??:??</a:t>
                      </a:r>
                    </a:p>
                  </a:txBody>
                  <a:tcPr/>
                </a:tc>
                <a:tc>
                  <a:txBody>
                    <a:bodyPr/>
                    <a:lstStyle/>
                    <a:p>
                      <a:r>
                        <a:rPr lang="en-US" sz="1600" dirty="0"/>
                        <a:t>21232</a:t>
                      </a:r>
                    </a:p>
                  </a:txBody>
                  <a:tcPr/>
                </a:tc>
                <a:tc>
                  <a:txBody>
                    <a:bodyPr/>
                    <a:lstStyle/>
                    <a:p>
                      <a:pPr algn="ctr"/>
                      <a:r>
                        <a:rPr lang="en-US" sz="1600" dirty="0">
                          <a:solidFill>
                            <a:schemeClr val="accent5"/>
                          </a:solidFill>
                        </a:rPr>
                        <a:t>??</a:t>
                      </a:r>
                    </a:p>
                  </a:txBody>
                  <a:tcPr/>
                </a:tc>
                <a:extLst>
                  <a:ext uri="{0D108BD9-81ED-4DB2-BD59-A6C34878D82A}">
                    <a16:rowId xmlns:a16="http://schemas.microsoft.com/office/drawing/2014/main" val="1807727570"/>
                  </a:ext>
                </a:extLst>
              </a:tr>
              <a:tr h="370840">
                <a:tc>
                  <a:txBody>
                    <a:bodyPr/>
                    <a:lstStyle/>
                    <a:p>
                      <a:r>
                        <a:rPr lang="en-US" sz="1600" dirty="0"/>
                        <a:t>2010-12-08 </a:t>
                      </a:r>
                      <a:r>
                        <a:rPr lang="en-US" sz="1600" dirty="0">
                          <a:solidFill>
                            <a:schemeClr val="accent5"/>
                          </a:solidFill>
                        </a:rPr>
                        <a:t>??:??:??</a:t>
                      </a:r>
                    </a:p>
                  </a:txBody>
                  <a:tcPr/>
                </a:tc>
                <a:tc>
                  <a:txBody>
                    <a:bodyPr/>
                    <a:lstStyle/>
                    <a:p>
                      <a:r>
                        <a:rPr lang="en-US" sz="1600" dirty="0"/>
                        <a:t>21232</a:t>
                      </a:r>
                    </a:p>
                  </a:txBody>
                  <a:tcPr/>
                </a:tc>
                <a:tc>
                  <a:txBody>
                    <a:bodyPr/>
                    <a:lstStyle/>
                    <a:p>
                      <a:pPr algn="ctr"/>
                      <a:r>
                        <a:rPr lang="en-US" sz="1600" dirty="0">
                          <a:solidFill>
                            <a:schemeClr val="accent5"/>
                          </a:solidFill>
                        </a:rPr>
                        <a:t>??</a:t>
                      </a:r>
                    </a:p>
                  </a:txBody>
                  <a:tcPr/>
                </a:tc>
                <a:extLst>
                  <a:ext uri="{0D108BD9-81ED-4DB2-BD59-A6C34878D82A}">
                    <a16:rowId xmlns:a16="http://schemas.microsoft.com/office/drawing/2014/main" val="4220540611"/>
                  </a:ext>
                </a:extLst>
              </a:tr>
              <a:tr h="370840">
                <a:tc>
                  <a:txBody>
                    <a:bodyPr/>
                    <a:lstStyle/>
                    <a:p>
                      <a:r>
                        <a:rPr lang="en-US" sz="1600" dirty="0"/>
                        <a:t>2010-12-09 </a:t>
                      </a:r>
                      <a:r>
                        <a:rPr lang="en-US" sz="1600" dirty="0">
                          <a:solidFill>
                            <a:schemeClr val="accent5"/>
                          </a:solidFill>
                        </a:rPr>
                        <a:t>??:??:??</a:t>
                      </a:r>
                    </a:p>
                  </a:txBody>
                  <a:tcPr/>
                </a:tc>
                <a:tc>
                  <a:txBody>
                    <a:bodyPr/>
                    <a:lstStyle/>
                    <a:p>
                      <a:r>
                        <a:rPr lang="en-US" sz="1600" dirty="0"/>
                        <a:t>21232</a:t>
                      </a:r>
                    </a:p>
                  </a:txBody>
                  <a:tcPr/>
                </a:tc>
                <a:tc>
                  <a:txBody>
                    <a:bodyPr/>
                    <a:lstStyle/>
                    <a:p>
                      <a:pPr algn="ctr"/>
                      <a:r>
                        <a:rPr lang="en-US" sz="1600" dirty="0"/>
                        <a:t>44</a:t>
                      </a:r>
                    </a:p>
                  </a:txBody>
                  <a:tcPr/>
                </a:tc>
                <a:extLst>
                  <a:ext uri="{0D108BD9-81ED-4DB2-BD59-A6C34878D82A}">
                    <a16:rowId xmlns:a16="http://schemas.microsoft.com/office/drawing/2014/main" val="2799208060"/>
                  </a:ext>
                </a:extLst>
              </a:tr>
            </a:tbl>
          </a:graphicData>
        </a:graphic>
      </p:graphicFrame>
      <p:sp>
        <p:nvSpPr>
          <p:cNvPr id="19" name="Right Arrow 18">
            <a:extLst>
              <a:ext uri="{C183D7F6-B498-43B3-948B-1728B52AA6E4}">
                <adec:decorative xmlns:adec="http://schemas.microsoft.com/office/drawing/2017/decorative" val="1"/>
              </a:ext>
            </a:extLst>
          </p:cNvPr>
          <p:cNvSpPr/>
          <p:nvPr/>
        </p:nvSpPr>
        <p:spPr>
          <a:xfrm>
            <a:off x="6641248" y="2774440"/>
            <a:ext cx="53832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316931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handling: Smoothing data</a:t>
            </a:r>
          </a:p>
        </p:txBody>
      </p:sp>
      <p:grpSp>
        <p:nvGrpSpPr>
          <p:cNvPr id="45" name="Group 44" descr="Example of outliers.">
            <a:extLst>
              <a:ext uri="{C183D7F6-B498-43B3-948B-1728B52AA6E4}">
                <adec:decorative xmlns:adec="http://schemas.microsoft.com/office/drawing/2017/decorative" val="0"/>
              </a:ext>
            </a:extLst>
          </p:cNvPr>
          <p:cNvGrpSpPr/>
          <p:nvPr/>
        </p:nvGrpSpPr>
        <p:grpSpPr>
          <a:xfrm>
            <a:off x="900196" y="1425755"/>
            <a:ext cx="3036152" cy="2437000"/>
            <a:chOff x="654545" y="1699404"/>
            <a:chExt cx="3036152" cy="2437000"/>
          </a:xfrm>
        </p:grpSpPr>
        <p:sp>
          <p:nvSpPr>
            <p:cNvPr id="7" name="Oval 6">
              <a:extLst>
                <a:ext uri="{C183D7F6-B498-43B3-948B-1728B52AA6E4}">
                  <adec:decorative xmlns:adec="http://schemas.microsoft.com/office/drawing/2017/decorative" val="1"/>
                </a:ext>
              </a:extLst>
            </p:cNvPr>
            <p:cNvSpPr/>
            <p:nvPr/>
          </p:nvSpPr>
          <p:spPr>
            <a:xfrm>
              <a:off x="829209" y="374179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C183D7F6-B498-43B3-948B-1728B52AA6E4}">
                  <adec:decorative xmlns:adec="http://schemas.microsoft.com/office/drawing/2017/decorative" val="1"/>
                </a:ext>
              </a:extLst>
            </p:cNvPr>
            <p:cNvCxnSpPr/>
            <p:nvPr/>
          </p:nvCxnSpPr>
          <p:spPr>
            <a:xfrm flipV="1">
              <a:off x="654545" y="1699404"/>
              <a:ext cx="0" cy="2437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C183D7F6-B498-43B3-948B-1728B52AA6E4}">
                  <adec:decorative xmlns:adec="http://schemas.microsoft.com/office/drawing/2017/decorative" val="1"/>
                </a:ext>
              </a:extLst>
            </p:cNvPr>
            <p:cNvSpPr/>
            <p:nvPr/>
          </p:nvSpPr>
          <p:spPr>
            <a:xfrm>
              <a:off x="1064239" y="350981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C183D7F6-B498-43B3-948B-1728B52AA6E4}">
                  <adec:decorative xmlns:adec="http://schemas.microsoft.com/office/drawing/2017/decorative" val="1"/>
                </a:ext>
              </a:extLst>
            </p:cNvPr>
            <p:cNvSpPr/>
            <p:nvPr/>
          </p:nvSpPr>
          <p:spPr>
            <a:xfrm>
              <a:off x="1515868" y="339199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C183D7F6-B498-43B3-948B-1728B52AA6E4}">
                  <adec:decorative xmlns:adec="http://schemas.microsoft.com/office/drawing/2017/decorative" val="1"/>
                </a:ext>
              </a:extLst>
            </p:cNvPr>
            <p:cNvSpPr/>
            <p:nvPr/>
          </p:nvSpPr>
          <p:spPr>
            <a:xfrm>
              <a:off x="1744780" y="357010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C183D7F6-B498-43B3-948B-1728B52AA6E4}">
                  <adec:decorative xmlns:adec="http://schemas.microsoft.com/office/drawing/2017/decorative" val="1"/>
                </a:ext>
              </a:extLst>
            </p:cNvPr>
            <p:cNvSpPr/>
            <p:nvPr/>
          </p:nvSpPr>
          <p:spPr>
            <a:xfrm>
              <a:off x="2199633" y="293128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654545" y="4068457"/>
              <a:ext cx="2986122" cy="67946"/>
              <a:chOff x="654545" y="4068457"/>
              <a:chExt cx="2986122" cy="67946"/>
            </a:xfrm>
          </p:grpSpPr>
          <p:cxnSp>
            <p:nvCxnSpPr>
              <p:cNvPr id="9" name="Straight Connector 8">
                <a:extLst>
                  <a:ext uri="{C183D7F6-B498-43B3-948B-1728B52AA6E4}">
                    <adec:decorative xmlns:adec="http://schemas.microsoft.com/office/drawing/2017/decorative" val="1"/>
                  </a:ext>
                </a:extLst>
              </p:cNvPr>
              <p:cNvCxnSpPr/>
              <p:nvPr/>
            </p:nvCxnSpPr>
            <p:spPr>
              <a:xfrm>
                <a:off x="654545" y="4136403"/>
                <a:ext cx="29861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C183D7F6-B498-43B3-948B-1728B52AA6E4}">
                    <adec:decorative xmlns:adec="http://schemas.microsoft.com/office/drawing/2017/decorative" val="1"/>
                  </a:ext>
                </a:extLst>
              </p:cNvPr>
              <p:cNvCxnSpPr/>
              <p:nvPr/>
            </p:nvCxnSpPr>
            <p:spPr>
              <a:xfrm flipV="1">
                <a:off x="88330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C183D7F6-B498-43B3-948B-1728B52AA6E4}">
                    <adec:decorative xmlns:adec="http://schemas.microsoft.com/office/drawing/2017/decorative" val="1"/>
                  </a:ext>
                </a:extLst>
              </p:cNvPr>
              <p:cNvCxnSpPr/>
              <p:nvPr/>
            </p:nvCxnSpPr>
            <p:spPr>
              <a:xfrm flipV="1">
                <a:off x="111273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C183D7F6-B498-43B3-948B-1728B52AA6E4}">
                    <adec:decorative xmlns:adec="http://schemas.microsoft.com/office/drawing/2017/decorative" val="1"/>
                  </a:ext>
                </a:extLst>
              </p:cNvPr>
              <p:cNvCxnSpPr/>
              <p:nvPr/>
            </p:nvCxnSpPr>
            <p:spPr>
              <a:xfrm flipV="1">
                <a:off x="134217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C183D7F6-B498-43B3-948B-1728B52AA6E4}">
                    <adec:decorative xmlns:adec="http://schemas.microsoft.com/office/drawing/2017/decorative" val="1"/>
                  </a:ext>
                </a:extLst>
              </p:cNvPr>
              <p:cNvCxnSpPr/>
              <p:nvPr/>
            </p:nvCxnSpPr>
            <p:spPr>
              <a:xfrm flipV="1">
                <a:off x="157160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p:nvPr/>
            </p:nvCxnSpPr>
            <p:spPr>
              <a:xfrm flipV="1">
                <a:off x="180104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p:nvPr/>
            </p:nvCxnSpPr>
            <p:spPr>
              <a:xfrm flipV="1">
                <a:off x="203048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C183D7F6-B498-43B3-948B-1728B52AA6E4}">
                    <adec:decorative xmlns:adec="http://schemas.microsoft.com/office/drawing/2017/decorative" val="1"/>
                  </a:ext>
                </a:extLst>
              </p:cNvPr>
              <p:cNvCxnSpPr/>
              <p:nvPr/>
            </p:nvCxnSpPr>
            <p:spPr>
              <a:xfrm flipV="1">
                <a:off x="225991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C183D7F6-B498-43B3-948B-1728B52AA6E4}">
                    <adec:decorative xmlns:adec="http://schemas.microsoft.com/office/drawing/2017/decorative" val="1"/>
                  </a:ext>
                </a:extLst>
              </p:cNvPr>
              <p:cNvCxnSpPr/>
              <p:nvPr/>
            </p:nvCxnSpPr>
            <p:spPr>
              <a:xfrm flipV="1">
                <a:off x="248935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C183D7F6-B498-43B3-948B-1728B52AA6E4}">
                    <adec:decorative xmlns:adec="http://schemas.microsoft.com/office/drawing/2017/decorative" val="1"/>
                  </a:ext>
                </a:extLst>
              </p:cNvPr>
              <p:cNvCxnSpPr/>
              <p:nvPr/>
            </p:nvCxnSpPr>
            <p:spPr>
              <a:xfrm flipV="1">
                <a:off x="271878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C183D7F6-B498-43B3-948B-1728B52AA6E4}">
                    <adec:decorative xmlns:adec="http://schemas.microsoft.com/office/drawing/2017/decorative" val="1"/>
                  </a:ext>
                </a:extLst>
              </p:cNvPr>
              <p:cNvCxnSpPr/>
              <p:nvPr/>
            </p:nvCxnSpPr>
            <p:spPr>
              <a:xfrm flipV="1">
                <a:off x="294822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C183D7F6-B498-43B3-948B-1728B52AA6E4}">
                    <adec:decorative xmlns:adec="http://schemas.microsoft.com/office/drawing/2017/decorative" val="1"/>
                  </a:ext>
                </a:extLst>
              </p:cNvPr>
              <p:cNvCxnSpPr/>
              <p:nvPr/>
            </p:nvCxnSpPr>
            <p:spPr>
              <a:xfrm flipV="1">
                <a:off x="317766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C183D7F6-B498-43B3-948B-1728B52AA6E4}">
                    <adec:decorative xmlns:adec="http://schemas.microsoft.com/office/drawing/2017/decorative" val="1"/>
                  </a:ext>
                </a:extLst>
              </p:cNvPr>
              <p:cNvCxnSpPr/>
              <p:nvPr/>
            </p:nvCxnSpPr>
            <p:spPr>
              <a:xfrm flipV="1">
                <a:off x="340709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C183D7F6-B498-43B3-948B-1728B52AA6E4}">
                    <adec:decorative xmlns:adec="http://schemas.microsoft.com/office/drawing/2017/decorative" val="1"/>
                  </a:ext>
                </a:extLst>
              </p:cNvPr>
              <p:cNvCxnSpPr/>
              <p:nvPr/>
            </p:nvCxnSpPr>
            <p:spPr>
              <a:xfrm flipV="1">
                <a:off x="3636528" y="4068457"/>
                <a:ext cx="0" cy="679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Oval 35">
              <a:extLst>
                <a:ext uri="{C183D7F6-B498-43B3-948B-1728B52AA6E4}">
                  <adec:decorative xmlns:adec="http://schemas.microsoft.com/office/drawing/2017/decorative" val="1"/>
                </a:ext>
              </a:extLst>
            </p:cNvPr>
            <p:cNvSpPr/>
            <p:nvPr/>
          </p:nvSpPr>
          <p:spPr>
            <a:xfrm>
              <a:off x="1288004" y="360805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C183D7F6-B498-43B3-948B-1728B52AA6E4}">
                  <adec:decorative xmlns:adec="http://schemas.microsoft.com/office/drawing/2017/decorative" val="1"/>
                </a:ext>
              </a:extLst>
            </p:cNvPr>
            <p:cNvSpPr/>
            <p:nvPr/>
          </p:nvSpPr>
          <p:spPr>
            <a:xfrm>
              <a:off x="1976312" y="322207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C183D7F6-B498-43B3-948B-1728B52AA6E4}">
                  <adec:decorative xmlns:adec="http://schemas.microsoft.com/office/drawing/2017/decorative" val="1"/>
                </a:ext>
              </a:extLst>
            </p:cNvPr>
            <p:cNvSpPr/>
            <p:nvPr/>
          </p:nvSpPr>
          <p:spPr>
            <a:xfrm>
              <a:off x="2435184" y="1868152"/>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C183D7F6-B498-43B3-948B-1728B52AA6E4}">
                  <adec:decorative xmlns:adec="http://schemas.microsoft.com/office/drawing/2017/decorative" val="1"/>
                </a:ext>
              </a:extLst>
            </p:cNvPr>
            <p:cNvSpPr/>
            <p:nvPr/>
          </p:nvSpPr>
          <p:spPr>
            <a:xfrm>
              <a:off x="2664620" y="305919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C183D7F6-B498-43B3-948B-1728B52AA6E4}">
                  <adec:decorative xmlns:adec="http://schemas.microsoft.com/office/drawing/2017/decorative" val="1"/>
                </a:ext>
              </a:extLst>
            </p:cNvPr>
            <p:cNvSpPr/>
            <p:nvPr/>
          </p:nvSpPr>
          <p:spPr>
            <a:xfrm>
              <a:off x="2894056" y="290431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C183D7F6-B498-43B3-948B-1728B52AA6E4}">
                  <adec:decorative xmlns:adec="http://schemas.microsoft.com/office/drawing/2017/decorative" val="1"/>
                </a:ext>
              </a:extLst>
            </p:cNvPr>
            <p:cNvSpPr/>
            <p:nvPr/>
          </p:nvSpPr>
          <p:spPr>
            <a:xfrm>
              <a:off x="3123492" y="3722482"/>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C183D7F6-B498-43B3-948B-1728B52AA6E4}">
                  <adec:decorative xmlns:adec="http://schemas.microsoft.com/office/drawing/2017/decorative" val="1"/>
                </a:ext>
              </a:extLst>
            </p:cNvPr>
            <p:cNvSpPr/>
            <p:nvPr/>
          </p:nvSpPr>
          <p:spPr>
            <a:xfrm>
              <a:off x="3352928" y="266766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C183D7F6-B498-43B3-948B-1728B52AA6E4}">
                  <adec:decorative xmlns:adec="http://schemas.microsoft.com/office/drawing/2017/decorative" val="1"/>
                </a:ext>
              </a:extLst>
            </p:cNvPr>
            <p:cNvSpPr/>
            <p:nvPr/>
          </p:nvSpPr>
          <p:spPr>
            <a:xfrm>
              <a:off x="3582359" y="279578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p:cNvSpPr txBox="1"/>
          <p:nvPr/>
        </p:nvSpPr>
        <p:spPr>
          <a:xfrm>
            <a:off x="998003" y="1557952"/>
            <a:ext cx="1346844" cy="523220"/>
          </a:xfrm>
          <a:prstGeom prst="rect">
            <a:avLst/>
          </a:prstGeom>
          <a:noFill/>
        </p:spPr>
        <p:txBody>
          <a:bodyPr wrap="none" rtlCol="0">
            <a:spAutoFit/>
          </a:bodyPr>
          <a:lstStyle/>
          <a:p>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outliers</a:t>
            </a:r>
          </a:p>
        </p:txBody>
      </p:sp>
      <p:grpSp>
        <p:nvGrpSpPr>
          <p:cNvPr id="46" name="Group 45" descr="Example of smoothing function.">
            <a:extLst>
              <a:ext uri="{C183D7F6-B498-43B3-948B-1728B52AA6E4}">
                <adec:decorative xmlns:adec="http://schemas.microsoft.com/office/drawing/2017/decorative" val="0"/>
              </a:ext>
            </a:extLst>
          </p:cNvPr>
          <p:cNvGrpSpPr/>
          <p:nvPr/>
        </p:nvGrpSpPr>
        <p:grpSpPr>
          <a:xfrm>
            <a:off x="8255653" y="1425754"/>
            <a:ext cx="3036152" cy="2437000"/>
            <a:chOff x="654545" y="1699404"/>
            <a:chExt cx="3036152" cy="2437000"/>
          </a:xfrm>
        </p:grpSpPr>
        <p:sp>
          <p:nvSpPr>
            <p:cNvPr id="47" name="Oval 46">
              <a:extLst>
                <a:ext uri="{C183D7F6-B498-43B3-948B-1728B52AA6E4}">
                  <adec:decorative xmlns:adec="http://schemas.microsoft.com/office/drawing/2017/decorative" val="1"/>
                </a:ext>
              </a:extLst>
            </p:cNvPr>
            <p:cNvSpPr/>
            <p:nvPr/>
          </p:nvSpPr>
          <p:spPr>
            <a:xfrm>
              <a:off x="829209" y="374179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C183D7F6-B498-43B3-948B-1728B52AA6E4}">
                  <adec:decorative xmlns:adec="http://schemas.microsoft.com/office/drawing/2017/decorative" val="1"/>
                </a:ext>
              </a:extLst>
            </p:cNvPr>
            <p:cNvCxnSpPr/>
            <p:nvPr/>
          </p:nvCxnSpPr>
          <p:spPr>
            <a:xfrm flipV="1">
              <a:off x="654545" y="1699404"/>
              <a:ext cx="0" cy="2437000"/>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C183D7F6-B498-43B3-948B-1728B52AA6E4}">
                  <adec:decorative xmlns:adec="http://schemas.microsoft.com/office/drawing/2017/decorative" val="1"/>
                </a:ext>
              </a:extLst>
            </p:cNvPr>
            <p:cNvSpPr/>
            <p:nvPr/>
          </p:nvSpPr>
          <p:spPr>
            <a:xfrm>
              <a:off x="1064239" y="350981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C183D7F6-B498-43B3-948B-1728B52AA6E4}">
                  <adec:decorative xmlns:adec="http://schemas.microsoft.com/office/drawing/2017/decorative" val="1"/>
                </a:ext>
              </a:extLst>
            </p:cNvPr>
            <p:cNvSpPr/>
            <p:nvPr/>
          </p:nvSpPr>
          <p:spPr>
            <a:xfrm>
              <a:off x="1515868" y="339199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C183D7F6-B498-43B3-948B-1728B52AA6E4}">
                  <adec:decorative xmlns:adec="http://schemas.microsoft.com/office/drawing/2017/decorative" val="1"/>
                </a:ext>
              </a:extLst>
            </p:cNvPr>
            <p:cNvSpPr/>
            <p:nvPr/>
          </p:nvSpPr>
          <p:spPr>
            <a:xfrm>
              <a:off x="1744780" y="357010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C183D7F6-B498-43B3-948B-1728B52AA6E4}">
                  <adec:decorative xmlns:adec="http://schemas.microsoft.com/office/drawing/2017/decorative" val="1"/>
                </a:ext>
              </a:extLst>
            </p:cNvPr>
            <p:cNvSpPr/>
            <p:nvPr/>
          </p:nvSpPr>
          <p:spPr>
            <a:xfrm>
              <a:off x="2199633" y="293128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654545" y="4068457"/>
              <a:ext cx="2986122" cy="67946"/>
              <a:chOff x="654545" y="4068457"/>
              <a:chExt cx="2986122" cy="67946"/>
            </a:xfrm>
          </p:grpSpPr>
          <p:cxnSp>
            <p:nvCxnSpPr>
              <p:cNvPr id="62" name="Straight Connector 61">
                <a:extLst>
                  <a:ext uri="{C183D7F6-B498-43B3-948B-1728B52AA6E4}">
                    <adec:decorative xmlns:adec="http://schemas.microsoft.com/office/drawing/2017/decorative" val="1"/>
                  </a:ext>
                </a:extLst>
              </p:cNvPr>
              <p:cNvCxnSpPr/>
              <p:nvPr/>
            </p:nvCxnSpPr>
            <p:spPr>
              <a:xfrm>
                <a:off x="654545" y="4136403"/>
                <a:ext cx="29861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C183D7F6-B498-43B3-948B-1728B52AA6E4}">
                    <adec:decorative xmlns:adec="http://schemas.microsoft.com/office/drawing/2017/decorative" val="1"/>
                  </a:ext>
                </a:extLst>
              </p:cNvPr>
              <p:cNvCxnSpPr/>
              <p:nvPr/>
            </p:nvCxnSpPr>
            <p:spPr>
              <a:xfrm flipV="1">
                <a:off x="88330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C183D7F6-B498-43B3-948B-1728B52AA6E4}">
                    <adec:decorative xmlns:adec="http://schemas.microsoft.com/office/drawing/2017/decorative" val="1"/>
                  </a:ext>
                </a:extLst>
              </p:cNvPr>
              <p:cNvCxnSpPr/>
              <p:nvPr/>
            </p:nvCxnSpPr>
            <p:spPr>
              <a:xfrm flipV="1">
                <a:off x="111273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p:nvCxnSpPr>
            <p:spPr>
              <a:xfrm flipV="1">
                <a:off x="134217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p:nvCxnSpPr>
            <p:spPr>
              <a:xfrm flipV="1">
                <a:off x="157160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a:xfrm flipV="1">
                <a:off x="180104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p:nvCxnSpPr>
            <p:spPr>
              <a:xfrm flipV="1">
                <a:off x="203048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p:nvCxnSpPr>
            <p:spPr>
              <a:xfrm flipV="1">
                <a:off x="225991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a:xfrm flipV="1">
                <a:off x="248935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p:nvCxnSpPr>
            <p:spPr>
              <a:xfrm flipV="1">
                <a:off x="271878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p:nvCxnSpPr>
            <p:spPr>
              <a:xfrm flipV="1">
                <a:off x="294822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C183D7F6-B498-43B3-948B-1728B52AA6E4}">
                    <adec:decorative xmlns:adec="http://schemas.microsoft.com/office/drawing/2017/decorative" val="1"/>
                  </a:ext>
                </a:extLst>
              </p:cNvPr>
              <p:cNvCxnSpPr/>
              <p:nvPr/>
            </p:nvCxnSpPr>
            <p:spPr>
              <a:xfrm flipV="1">
                <a:off x="317766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a:xfrm flipV="1">
                <a:off x="340709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a:xfrm flipV="1">
                <a:off x="3636528" y="4068457"/>
                <a:ext cx="0" cy="679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Oval 53">
              <a:extLst>
                <a:ext uri="{C183D7F6-B498-43B3-948B-1728B52AA6E4}">
                  <adec:decorative xmlns:adec="http://schemas.microsoft.com/office/drawing/2017/decorative" val="1"/>
                </a:ext>
              </a:extLst>
            </p:cNvPr>
            <p:cNvSpPr/>
            <p:nvPr/>
          </p:nvSpPr>
          <p:spPr>
            <a:xfrm>
              <a:off x="1288004" y="360805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C183D7F6-B498-43B3-948B-1728B52AA6E4}">
                  <adec:decorative xmlns:adec="http://schemas.microsoft.com/office/drawing/2017/decorative" val="1"/>
                </a:ext>
              </a:extLst>
            </p:cNvPr>
            <p:cNvSpPr/>
            <p:nvPr/>
          </p:nvSpPr>
          <p:spPr>
            <a:xfrm>
              <a:off x="1976312" y="322207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C183D7F6-B498-43B3-948B-1728B52AA6E4}">
                  <adec:decorative xmlns:adec="http://schemas.microsoft.com/office/drawing/2017/decorative" val="1"/>
                </a:ext>
              </a:extLst>
            </p:cNvPr>
            <p:cNvSpPr/>
            <p:nvPr/>
          </p:nvSpPr>
          <p:spPr>
            <a:xfrm>
              <a:off x="2664620" y="305919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C183D7F6-B498-43B3-948B-1728B52AA6E4}">
                  <adec:decorative xmlns:adec="http://schemas.microsoft.com/office/drawing/2017/decorative" val="1"/>
                </a:ext>
              </a:extLst>
            </p:cNvPr>
            <p:cNvSpPr/>
            <p:nvPr/>
          </p:nvSpPr>
          <p:spPr>
            <a:xfrm>
              <a:off x="2894056" y="290431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C183D7F6-B498-43B3-948B-1728B52AA6E4}">
                  <adec:decorative xmlns:adec="http://schemas.microsoft.com/office/drawing/2017/decorative" val="1"/>
                </a:ext>
              </a:extLst>
            </p:cNvPr>
            <p:cNvSpPr/>
            <p:nvPr/>
          </p:nvSpPr>
          <p:spPr>
            <a:xfrm>
              <a:off x="3352928" y="266766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C183D7F6-B498-43B3-948B-1728B52AA6E4}">
                  <adec:decorative xmlns:adec="http://schemas.microsoft.com/office/drawing/2017/decorative" val="1"/>
                </a:ext>
              </a:extLst>
            </p:cNvPr>
            <p:cNvSpPr/>
            <p:nvPr/>
          </p:nvSpPr>
          <p:spPr>
            <a:xfrm>
              <a:off x="3582359" y="279578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4" name="Straight Arrow Connector 83">
            <a:extLst>
              <a:ext uri="{C183D7F6-B498-43B3-948B-1728B52AA6E4}">
                <adec:decorative xmlns:adec="http://schemas.microsoft.com/office/drawing/2017/decorative" val="1"/>
              </a:ext>
            </a:extLst>
          </p:cNvPr>
          <p:cNvCxnSpPr>
            <a:stCxn id="44" idx="3"/>
            <a:endCxn id="38" idx="2"/>
          </p:cNvCxnSpPr>
          <p:nvPr/>
        </p:nvCxnSpPr>
        <p:spPr>
          <a:xfrm flipV="1">
            <a:off x="2344847" y="1648672"/>
            <a:ext cx="335988" cy="170890"/>
          </a:xfrm>
          <a:prstGeom prst="straightConnector1">
            <a:avLst/>
          </a:prstGeom>
          <a:ln w="127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C183D7F6-B498-43B3-948B-1728B52AA6E4}">
                <adec:decorative xmlns:adec="http://schemas.microsoft.com/office/drawing/2017/decorative" val="1"/>
              </a:ext>
            </a:extLst>
          </p:cNvPr>
          <p:cNvCxnSpPr>
            <a:stCxn id="44" idx="3"/>
            <a:endCxn id="41" idx="0"/>
          </p:cNvCxnSpPr>
          <p:nvPr/>
        </p:nvCxnSpPr>
        <p:spPr>
          <a:xfrm>
            <a:off x="2344847" y="1819562"/>
            <a:ext cx="1078465" cy="1629271"/>
          </a:xfrm>
          <a:prstGeom prst="straightConnector1">
            <a:avLst/>
          </a:prstGeom>
          <a:ln w="127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Freeform 98">
            <a:extLst>
              <a:ext uri="{C183D7F6-B498-43B3-948B-1728B52AA6E4}">
                <adec:decorative xmlns:adec="http://schemas.microsoft.com/office/drawing/2017/decorative" val="1"/>
              </a:ext>
            </a:extLst>
          </p:cNvPr>
          <p:cNvSpPr/>
          <p:nvPr/>
        </p:nvSpPr>
        <p:spPr>
          <a:xfrm>
            <a:off x="1125545" y="1649693"/>
            <a:ext cx="2760453" cy="1872281"/>
          </a:xfrm>
          <a:custGeom>
            <a:avLst/>
            <a:gdLst>
              <a:gd name="connsiteX0" fmla="*/ 0 w 2760453"/>
              <a:gd name="connsiteY0" fmla="*/ 1872281 h 1872281"/>
              <a:gd name="connsiteX1" fmla="*/ 241540 w 2760453"/>
              <a:gd name="connsiteY1" fmla="*/ 1639367 h 1872281"/>
              <a:gd name="connsiteX2" fmla="*/ 465827 w 2760453"/>
              <a:gd name="connsiteY2" fmla="*/ 1742884 h 1872281"/>
              <a:gd name="connsiteX3" fmla="*/ 690114 w 2760453"/>
              <a:gd name="connsiteY3" fmla="*/ 1518598 h 1872281"/>
              <a:gd name="connsiteX4" fmla="*/ 923027 w 2760453"/>
              <a:gd name="connsiteY4" fmla="*/ 1699752 h 1872281"/>
              <a:gd name="connsiteX5" fmla="*/ 1155940 w 2760453"/>
              <a:gd name="connsiteY5" fmla="*/ 1354696 h 1872281"/>
              <a:gd name="connsiteX6" fmla="*/ 1380227 w 2760453"/>
              <a:gd name="connsiteY6" fmla="*/ 1061398 h 1872281"/>
              <a:gd name="connsiteX7" fmla="*/ 1613140 w 2760453"/>
              <a:gd name="connsiteY7" fmla="*/ 349 h 1872281"/>
              <a:gd name="connsiteX8" fmla="*/ 1846053 w 2760453"/>
              <a:gd name="connsiteY8" fmla="*/ 1182167 h 1872281"/>
              <a:gd name="connsiteX9" fmla="*/ 2061714 w 2760453"/>
              <a:gd name="connsiteY9" fmla="*/ 1044145 h 1872281"/>
              <a:gd name="connsiteX10" fmla="*/ 2303253 w 2760453"/>
              <a:gd name="connsiteY10" fmla="*/ 1855028 h 1872281"/>
              <a:gd name="connsiteX11" fmla="*/ 2527540 w 2760453"/>
              <a:gd name="connsiteY11" fmla="*/ 793979 h 1872281"/>
              <a:gd name="connsiteX12" fmla="*/ 2760453 w 2760453"/>
              <a:gd name="connsiteY12" fmla="*/ 940628 h 187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0453" h="1872281">
                <a:moveTo>
                  <a:pt x="0" y="1872281"/>
                </a:moveTo>
                <a:cubicBezTo>
                  <a:pt x="81951" y="1766607"/>
                  <a:pt x="163902" y="1660933"/>
                  <a:pt x="241540" y="1639367"/>
                </a:cubicBezTo>
                <a:cubicBezTo>
                  <a:pt x="319178" y="1617801"/>
                  <a:pt x="391065" y="1763012"/>
                  <a:pt x="465827" y="1742884"/>
                </a:cubicBezTo>
                <a:cubicBezTo>
                  <a:pt x="540589" y="1722756"/>
                  <a:pt x="613914" y="1525787"/>
                  <a:pt x="690114" y="1518598"/>
                </a:cubicBezTo>
                <a:cubicBezTo>
                  <a:pt x="766314" y="1511409"/>
                  <a:pt x="845389" y="1727069"/>
                  <a:pt x="923027" y="1699752"/>
                </a:cubicBezTo>
                <a:cubicBezTo>
                  <a:pt x="1000665" y="1672435"/>
                  <a:pt x="1079740" y="1461088"/>
                  <a:pt x="1155940" y="1354696"/>
                </a:cubicBezTo>
                <a:cubicBezTo>
                  <a:pt x="1232140" y="1248304"/>
                  <a:pt x="1304027" y="1287122"/>
                  <a:pt x="1380227" y="1061398"/>
                </a:cubicBezTo>
                <a:cubicBezTo>
                  <a:pt x="1456427" y="835673"/>
                  <a:pt x="1535502" y="-19779"/>
                  <a:pt x="1613140" y="349"/>
                </a:cubicBezTo>
                <a:cubicBezTo>
                  <a:pt x="1690778" y="20477"/>
                  <a:pt x="1771291" y="1008201"/>
                  <a:pt x="1846053" y="1182167"/>
                </a:cubicBezTo>
                <a:cubicBezTo>
                  <a:pt x="1920815" y="1356133"/>
                  <a:pt x="1985514" y="932001"/>
                  <a:pt x="2061714" y="1044145"/>
                </a:cubicBezTo>
                <a:cubicBezTo>
                  <a:pt x="2137914" y="1156289"/>
                  <a:pt x="2225615" y="1896722"/>
                  <a:pt x="2303253" y="1855028"/>
                </a:cubicBezTo>
                <a:cubicBezTo>
                  <a:pt x="2380891" y="1813334"/>
                  <a:pt x="2451340" y="946379"/>
                  <a:pt x="2527540" y="793979"/>
                </a:cubicBezTo>
                <a:cubicBezTo>
                  <a:pt x="2603740" y="641579"/>
                  <a:pt x="2697193" y="943503"/>
                  <a:pt x="2760453" y="940628"/>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99">
            <a:extLst>
              <a:ext uri="{C183D7F6-B498-43B3-948B-1728B52AA6E4}">
                <adec:decorative xmlns:adec="http://schemas.microsoft.com/office/drawing/2017/decorative" val="1"/>
              </a:ext>
            </a:extLst>
          </p:cNvPr>
          <p:cNvSpPr/>
          <p:nvPr/>
        </p:nvSpPr>
        <p:spPr>
          <a:xfrm>
            <a:off x="8483877" y="2442148"/>
            <a:ext cx="2769080" cy="1079826"/>
          </a:xfrm>
          <a:custGeom>
            <a:avLst/>
            <a:gdLst>
              <a:gd name="connsiteX0" fmla="*/ 0 w 2769080"/>
              <a:gd name="connsiteY0" fmla="*/ 1079826 h 1079826"/>
              <a:gd name="connsiteX1" fmla="*/ 232914 w 2769080"/>
              <a:gd name="connsiteY1" fmla="*/ 846912 h 1079826"/>
              <a:gd name="connsiteX2" fmla="*/ 465827 w 2769080"/>
              <a:gd name="connsiteY2" fmla="*/ 950429 h 1079826"/>
              <a:gd name="connsiteX3" fmla="*/ 690114 w 2769080"/>
              <a:gd name="connsiteY3" fmla="*/ 726143 h 1079826"/>
              <a:gd name="connsiteX4" fmla="*/ 914400 w 2769080"/>
              <a:gd name="connsiteY4" fmla="*/ 915924 h 1079826"/>
              <a:gd name="connsiteX5" fmla="*/ 1155940 w 2769080"/>
              <a:gd name="connsiteY5" fmla="*/ 562241 h 1079826"/>
              <a:gd name="connsiteX6" fmla="*/ 1406106 w 2769080"/>
              <a:gd name="connsiteY6" fmla="*/ 260316 h 1079826"/>
              <a:gd name="connsiteX7" fmla="*/ 1846053 w 2769080"/>
              <a:gd name="connsiteY7" fmla="*/ 389712 h 1079826"/>
              <a:gd name="connsiteX8" fmla="*/ 2061714 w 2769080"/>
              <a:gd name="connsiteY8" fmla="*/ 243063 h 1079826"/>
              <a:gd name="connsiteX9" fmla="*/ 2518914 w 2769080"/>
              <a:gd name="connsiteY9" fmla="*/ 1524 h 1079826"/>
              <a:gd name="connsiteX10" fmla="*/ 2769080 w 2769080"/>
              <a:gd name="connsiteY10" fmla="*/ 130920 h 107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9080" h="1079826">
                <a:moveTo>
                  <a:pt x="0" y="1079826"/>
                </a:moveTo>
                <a:cubicBezTo>
                  <a:pt x="77638" y="974152"/>
                  <a:pt x="155276" y="868478"/>
                  <a:pt x="232914" y="846912"/>
                </a:cubicBezTo>
                <a:cubicBezTo>
                  <a:pt x="310552" y="825346"/>
                  <a:pt x="389627" y="970557"/>
                  <a:pt x="465827" y="950429"/>
                </a:cubicBezTo>
                <a:cubicBezTo>
                  <a:pt x="542027" y="930301"/>
                  <a:pt x="615352" y="731894"/>
                  <a:pt x="690114" y="726143"/>
                </a:cubicBezTo>
                <a:cubicBezTo>
                  <a:pt x="764876" y="720392"/>
                  <a:pt x="836762" y="943241"/>
                  <a:pt x="914400" y="915924"/>
                </a:cubicBezTo>
                <a:cubicBezTo>
                  <a:pt x="992038" y="888607"/>
                  <a:pt x="1073989" y="671509"/>
                  <a:pt x="1155940" y="562241"/>
                </a:cubicBezTo>
                <a:cubicBezTo>
                  <a:pt x="1237891" y="452973"/>
                  <a:pt x="1291087" y="289071"/>
                  <a:pt x="1406106" y="260316"/>
                </a:cubicBezTo>
                <a:cubicBezTo>
                  <a:pt x="1521125" y="231561"/>
                  <a:pt x="1736785" y="392587"/>
                  <a:pt x="1846053" y="389712"/>
                </a:cubicBezTo>
                <a:cubicBezTo>
                  <a:pt x="1955321" y="386837"/>
                  <a:pt x="1949571" y="307761"/>
                  <a:pt x="2061714" y="243063"/>
                </a:cubicBezTo>
                <a:cubicBezTo>
                  <a:pt x="2173857" y="178365"/>
                  <a:pt x="2401020" y="20214"/>
                  <a:pt x="2518914" y="1524"/>
                </a:cubicBezTo>
                <a:cubicBezTo>
                  <a:pt x="2636808" y="-17166"/>
                  <a:pt x="2723073" y="142422"/>
                  <a:pt x="2769080" y="130920"/>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p:cNvSpPr txBox="1"/>
          <p:nvPr/>
        </p:nvSpPr>
        <p:spPr>
          <a:xfrm>
            <a:off x="4467703" y="1914490"/>
            <a:ext cx="332975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Smoothing function</a:t>
            </a:r>
          </a:p>
        </p:txBody>
      </p:sp>
      <p:sp>
        <p:nvSpPr>
          <p:cNvPr id="102" name="Right Arrow 101">
            <a:extLst>
              <a:ext uri="{C183D7F6-B498-43B3-948B-1728B52AA6E4}">
                <adec:decorative xmlns:adec="http://schemas.microsoft.com/office/drawing/2017/decorative" val="1"/>
              </a:ext>
            </a:extLst>
          </p:cNvPr>
          <p:cNvSpPr/>
          <p:nvPr/>
        </p:nvSpPr>
        <p:spPr>
          <a:xfrm>
            <a:off x="4516313" y="2463792"/>
            <a:ext cx="32263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p:cNvSpPr txBox="1"/>
          <p:nvPr/>
        </p:nvSpPr>
        <p:spPr>
          <a:xfrm>
            <a:off x="641742" y="4155443"/>
            <a:ext cx="4083169" cy="1138773"/>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Why are you smoothing?</a:t>
            </a: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Data preparation</a:t>
            </a: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Visualization</a:t>
            </a:r>
          </a:p>
        </p:txBody>
      </p:sp>
      <p:sp>
        <p:nvSpPr>
          <p:cNvPr id="5" name="Rectangle 4">
            <a:extLst>
              <a:ext uri="{FF2B5EF4-FFF2-40B4-BE49-F238E27FC236}">
                <a16:creationId xmlns:a16="http://schemas.microsoft.com/office/drawing/2014/main" id="{FE81D3EF-A18E-46BE-8B84-0B8A15118EB5}"/>
              </a:ext>
              <a:ext uri="{C183D7F6-B498-43B3-948B-1728B52AA6E4}">
                <adec:decorative xmlns:adec="http://schemas.microsoft.com/office/drawing/2017/decorative" val="1"/>
              </a:ext>
            </a:extLst>
          </p:cNvPr>
          <p:cNvSpPr/>
          <p:nvPr/>
        </p:nvSpPr>
        <p:spPr>
          <a:xfrm>
            <a:off x="7742617" y="4155443"/>
            <a:ext cx="3699303" cy="1877437"/>
          </a:xfrm>
          <a:prstGeom prst="rect">
            <a:avLst/>
          </a:prstGeom>
        </p:spPr>
        <p:txBody>
          <a:bodyPr wrap="square">
            <a:spAutoFit/>
          </a:bodyPr>
          <a:lstStyle/>
          <a:p>
            <a:r>
              <a:rPr lang="en-US" sz="2800" dirty="0"/>
              <a:t>How does smoothing affect your outcome?</a:t>
            </a: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Cleaner data to model</a:t>
            </a: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Model compatibility</a:t>
            </a: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Production improvements</a:t>
            </a:r>
            <a:endParaRPr lang="en-US" sz="2000" dirty="0"/>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2796839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Seasonality</a:t>
            </a:r>
          </a:p>
        </p:txBody>
      </p:sp>
      <p:sp>
        <p:nvSpPr>
          <p:cNvPr id="6" name="Content Placeholder 5">
            <a:extLst>
              <a:ext uri="{FF2B5EF4-FFF2-40B4-BE49-F238E27FC236}">
                <a16:creationId xmlns:a16="http://schemas.microsoft.com/office/drawing/2014/main" id="{99DADCF6-EB41-4766-9945-4ED28231D555}"/>
              </a:ext>
            </a:extLst>
          </p:cNvPr>
          <p:cNvSpPr>
            <a:spLocks noGrp="1"/>
          </p:cNvSpPr>
          <p:nvPr>
            <p:ph idx="1"/>
          </p:nvPr>
        </p:nvSpPr>
        <p:spPr>
          <a:xfrm>
            <a:off x="419100" y="1528175"/>
            <a:ext cx="5040659" cy="4648788"/>
          </a:xfrm>
        </p:spPr>
        <p:txBody>
          <a:bodyPr/>
          <a:lstStyle/>
          <a:p>
            <a:r>
              <a:rPr lang="en-US" dirty="0"/>
              <a:t>Seasonality frequency</a:t>
            </a:r>
          </a:p>
          <a:p>
            <a:pPr lvl="1"/>
            <a:r>
              <a:rPr lang="en-US" dirty="0"/>
              <a:t>Hourly, daily, quarterly, yearly</a:t>
            </a:r>
          </a:p>
          <a:p>
            <a:pPr lvl="1"/>
            <a:r>
              <a:rPr lang="en-US" dirty="0"/>
              <a:t>Spring, summer, fall, winter</a:t>
            </a:r>
          </a:p>
          <a:p>
            <a:pPr lvl="1"/>
            <a:r>
              <a:rPr lang="en-US" dirty="0"/>
              <a:t>Major holiday sales, winter holiday season</a:t>
            </a:r>
          </a:p>
          <a:p>
            <a:pPr lvl="1"/>
            <a:endParaRPr lang="en-US" dirty="0"/>
          </a:p>
          <a:p>
            <a:r>
              <a:rPr lang="en-US" dirty="0"/>
              <a:t>Incorporating holidays</a:t>
            </a:r>
          </a:p>
        </p:txBody>
      </p:sp>
      <p:grpSp>
        <p:nvGrpSpPr>
          <p:cNvPr id="101" name="Group 100" descr="Example of seasonality.">
            <a:extLst>
              <a:ext uri="{FF2B5EF4-FFF2-40B4-BE49-F238E27FC236}">
                <a16:creationId xmlns:a16="http://schemas.microsoft.com/office/drawing/2014/main" id="{C24884BE-90B7-4AFD-ACA4-F441B3A00D07}"/>
              </a:ext>
            </a:extLst>
          </p:cNvPr>
          <p:cNvGrpSpPr/>
          <p:nvPr/>
        </p:nvGrpSpPr>
        <p:grpSpPr>
          <a:xfrm>
            <a:off x="5599482" y="2166849"/>
            <a:ext cx="5972244" cy="2758222"/>
            <a:chOff x="2636481" y="2186294"/>
            <a:chExt cx="5972244" cy="2758222"/>
          </a:xfrm>
        </p:grpSpPr>
        <p:sp>
          <p:nvSpPr>
            <p:cNvPr id="8" name="Oval 7">
              <a:extLst>
                <a:ext uri="{FF2B5EF4-FFF2-40B4-BE49-F238E27FC236}">
                  <a16:creationId xmlns:a16="http://schemas.microsoft.com/office/drawing/2014/main" id="{1FFF79F2-4EF2-49F7-9277-C67AFCAD27F4}"/>
                </a:ext>
                <a:ext uri="{C183D7F6-B498-43B3-948B-1728B52AA6E4}">
                  <adec:decorative xmlns:adec="http://schemas.microsoft.com/office/drawing/2017/decorative" val="1"/>
                </a:ext>
              </a:extLst>
            </p:cNvPr>
            <p:cNvSpPr/>
            <p:nvPr/>
          </p:nvSpPr>
          <p:spPr>
            <a:xfrm>
              <a:off x="2811145" y="422868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B867615-ACA6-4195-8B6E-95C39CA4887C}"/>
                </a:ext>
                <a:ext uri="{C183D7F6-B498-43B3-948B-1728B52AA6E4}">
                  <adec:decorative xmlns:adec="http://schemas.microsoft.com/office/drawing/2017/decorative" val="1"/>
                </a:ext>
              </a:extLst>
            </p:cNvPr>
            <p:cNvCxnSpPr/>
            <p:nvPr/>
          </p:nvCxnSpPr>
          <p:spPr>
            <a:xfrm flipV="1">
              <a:off x="2636481" y="2186294"/>
              <a:ext cx="0" cy="2437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446C6F7-99F2-4A86-B4D8-86714229873A}"/>
                </a:ext>
                <a:ext uri="{C183D7F6-B498-43B3-948B-1728B52AA6E4}">
                  <adec:decorative xmlns:adec="http://schemas.microsoft.com/office/drawing/2017/decorative" val="1"/>
                </a:ext>
              </a:extLst>
            </p:cNvPr>
            <p:cNvSpPr/>
            <p:nvPr/>
          </p:nvSpPr>
          <p:spPr>
            <a:xfrm>
              <a:off x="3046175" y="399670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A25885A-39F6-4C80-8E98-66D6A77F46D5}"/>
                </a:ext>
                <a:ext uri="{C183D7F6-B498-43B3-948B-1728B52AA6E4}">
                  <adec:decorative xmlns:adec="http://schemas.microsoft.com/office/drawing/2017/decorative" val="1"/>
                </a:ext>
              </a:extLst>
            </p:cNvPr>
            <p:cNvSpPr/>
            <p:nvPr/>
          </p:nvSpPr>
          <p:spPr>
            <a:xfrm>
              <a:off x="3497804" y="387888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4A189F-E694-4EAD-86B6-E7C7470B78BB}"/>
                </a:ext>
                <a:ext uri="{C183D7F6-B498-43B3-948B-1728B52AA6E4}">
                  <adec:decorative xmlns:adec="http://schemas.microsoft.com/office/drawing/2017/decorative" val="1"/>
                </a:ext>
              </a:extLst>
            </p:cNvPr>
            <p:cNvSpPr/>
            <p:nvPr/>
          </p:nvSpPr>
          <p:spPr>
            <a:xfrm>
              <a:off x="3726716" y="405699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2B7AF19-63D1-48C1-81D3-AC16836D2DA7}"/>
                </a:ext>
                <a:ext uri="{C183D7F6-B498-43B3-948B-1728B52AA6E4}">
                  <adec:decorative xmlns:adec="http://schemas.microsoft.com/office/drawing/2017/decorative" val="1"/>
                </a:ext>
              </a:extLst>
            </p:cNvPr>
            <p:cNvSpPr/>
            <p:nvPr/>
          </p:nvSpPr>
          <p:spPr>
            <a:xfrm>
              <a:off x="4187684" y="341482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24706AAD-B9A1-410C-AE28-A1F6A08CE094}"/>
                </a:ext>
              </a:extLst>
            </p:cNvPr>
            <p:cNvGrpSpPr/>
            <p:nvPr/>
          </p:nvGrpSpPr>
          <p:grpSpPr>
            <a:xfrm>
              <a:off x="2636481" y="4555347"/>
              <a:ext cx="2986122" cy="67946"/>
              <a:chOff x="654545" y="4068457"/>
              <a:chExt cx="2986122" cy="67946"/>
            </a:xfrm>
          </p:grpSpPr>
          <p:cxnSp>
            <p:nvCxnSpPr>
              <p:cNvPr id="21" name="Straight Connector 20">
                <a:extLst>
                  <a:ext uri="{FF2B5EF4-FFF2-40B4-BE49-F238E27FC236}">
                    <a16:creationId xmlns:a16="http://schemas.microsoft.com/office/drawing/2014/main" id="{69F5870A-1736-4F54-AE90-2A4DD46611B4}"/>
                  </a:ext>
                  <a:ext uri="{C183D7F6-B498-43B3-948B-1728B52AA6E4}">
                    <adec:decorative xmlns:adec="http://schemas.microsoft.com/office/drawing/2017/decorative" val="1"/>
                  </a:ext>
                </a:extLst>
              </p:cNvPr>
              <p:cNvCxnSpPr/>
              <p:nvPr/>
            </p:nvCxnSpPr>
            <p:spPr>
              <a:xfrm>
                <a:off x="654545" y="4136403"/>
                <a:ext cx="29861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E2E62B-07A7-4A86-B371-9F163F6A62FF}"/>
                  </a:ext>
                  <a:ext uri="{C183D7F6-B498-43B3-948B-1728B52AA6E4}">
                    <adec:decorative xmlns:adec="http://schemas.microsoft.com/office/drawing/2017/decorative" val="1"/>
                  </a:ext>
                </a:extLst>
              </p:cNvPr>
              <p:cNvCxnSpPr/>
              <p:nvPr/>
            </p:nvCxnSpPr>
            <p:spPr>
              <a:xfrm flipV="1">
                <a:off x="88330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3B3622-C74D-46EC-AF7D-A7FFB9CA2524}"/>
                  </a:ext>
                  <a:ext uri="{C183D7F6-B498-43B3-948B-1728B52AA6E4}">
                    <adec:decorative xmlns:adec="http://schemas.microsoft.com/office/drawing/2017/decorative" val="1"/>
                  </a:ext>
                </a:extLst>
              </p:cNvPr>
              <p:cNvCxnSpPr/>
              <p:nvPr/>
            </p:nvCxnSpPr>
            <p:spPr>
              <a:xfrm flipV="1">
                <a:off x="111273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75E275-2C35-4E75-8E82-D73216BB7BF2}"/>
                  </a:ext>
                  <a:ext uri="{C183D7F6-B498-43B3-948B-1728B52AA6E4}">
                    <adec:decorative xmlns:adec="http://schemas.microsoft.com/office/drawing/2017/decorative" val="1"/>
                  </a:ext>
                </a:extLst>
              </p:cNvPr>
              <p:cNvCxnSpPr/>
              <p:nvPr/>
            </p:nvCxnSpPr>
            <p:spPr>
              <a:xfrm flipV="1">
                <a:off x="134217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986E72-391E-4C47-998A-05E4055D5958}"/>
                  </a:ext>
                  <a:ext uri="{C183D7F6-B498-43B3-948B-1728B52AA6E4}">
                    <adec:decorative xmlns:adec="http://schemas.microsoft.com/office/drawing/2017/decorative" val="1"/>
                  </a:ext>
                </a:extLst>
              </p:cNvPr>
              <p:cNvCxnSpPr/>
              <p:nvPr/>
            </p:nvCxnSpPr>
            <p:spPr>
              <a:xfrm flipV="1">
                <a:off x="157160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0EEFC2-F308-4501-AED9-DE7E3F17D10E}"/>
                  </a:ext>
                  <a:ext uri="{C183D7F6-B498-43B3-948B-1728B52AA6E4}">
                    <adec:decorative xmlns:adec="http://schemas.microsoft.com/office/drawing/2017/decorative" val="1"/>
                  </a:ext>
                </a:extLst>
              </p:cNvPr>
              <p:cNvCxnSpPr/>
              <p:nvPr/>
            </p:nvCxnSpPr>
            <p:spPr>
              <a:xfrm flipV="1">
                <a:off x="180104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957C1F-5129-41C5-9809-7CF7DCC8FBB4}"/>
                  </a:ext>
                  <a:ext uri="{C183D7F6-B498-43B3-948B-1728B52AA6E4}">
                    <adec:decorative xmlns:adec="http://schemas.microsoft.com/office/drawing/2017/decorative" val="1"/>
                  </a:ext>
                </a:extLst>
              </p:cNvPr>
              <p:cNvCxnSpPr/>
              <p:nvPr/>
            </p:nvCxnSpPr>
            <p:spPr>
              <a:xfrm flipV="1">
                <a:off x="203048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C7CCD7-BAC7-4790-AF11-168FE54AA12B}"/>
                  </a:ext>
                  <a:ext uri="{C183D7F6-B498-43B3-948B-1728B52AA6E4}">
                    <adec:decorative xmlns:adec="http://schemas.microsoft.com/office/drawing/2017/decorative" val="1"/>
                  </a:ext>
                </a:extLst>
              </p:cNvPr>
              <p:cNvCxnSpPr/>
              <p:nvPr/>
            </p:nvCxnSpPr>
            <p:spPr>
              <a:xfrm flipV="1">
                <a:off x="225991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02B2A1-992F-41AE-A4A5-4256EF94F16E}"/>
                  </a:ext>
                  <a:ext uri="{C183D7F6-B498-43B3-948B-1728B52AA6E4}">
                    <adec:decorative xmlns:adec="http://schemas.microsoft.com/office/drawing/2017/decorative" val="1"/>
                  </a:ext>
                </a:extLst>
              </p:cNvPr>
              <p:cNvCxnSpPr/>
              <p:nvPr/>
            </p:nvCxnSpPr>
            <p:spPr>
              <a:xfrm flipV="1">
                <a:off x="248935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BCDED9-8BF0-4C76-A987-3C967755115C}"/>
                  </a:ext>
                  <a:ext uri="{C183D7F6-B498-43B3-948B-1728B52AA6E4}">
                    <adec:decorative xmlns:adec="http://schemas.microsoft.com/office/drawing/2017/decorative" val="1"/>
                  </a:ext>
                </a:extLst>
              </p:cNvPr>
              <p:cNvCxnSpPr/>
              <p:nvPr/>
            </p:nvCxnSpPr>
            <p:spPr>
              <a:xfrm flipV="1">
                <a:off x="271878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CF99EC-747F-41D4-B594-E8FC1F93056E}"/>
                  </a:ext>
                  <a:ext uri="{C183D7F6-B498-43B3-948B-1728B52AA6E4}">
                    <adec:decorative xmlns:adec="http://schemas.microsoft.com/office/drawing/2017/decorative" val="1"/>
                  </a:ext>
                </a:extLst>
              </p:cNvPr>
              <p:cNvCxnSpPr/>
              <p:nvPr/>
            </p:nvCxnSpPr>
            <p:spPr>
              <a:xfrm flipV="1">
                <a:off x="294822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E24845-9171-41DE-A528-6763F533526F}"/>
                  </a:ext>
                  <a:ext uri="{C183D7F6-B498-43B3-948B-1728B52AA6E4}">
                    <adec:decorative xmlns:adec="http://schemas.microsoft.com/office/drawing/2017/decorative" val="1"/>
                  </a:ext>
                </a:extLst>
              </p:cNvPr>
              <p:cNvCxnSpPr/>
              <p:nvPr/>
            </p:nvCxnSpPr>
            <p:spPr>
              <a:xfrm flipV="1">
                <a:off x="317766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ABAD3C-A4F4-450F-802D-164E0F1E2261}"/>
                  </a:ext>
                  <a:ext uri="{C183D7F6-B498-43B3-948B-1728B52AA6E4}">
                    <adec:decorative xmlns:adec="http://schemas.microsoft.com/office/drawing/2017/decorative" val="1"/>
                  </a:ext>
                </a:extLst>
              </p:cNvPr>
              <p:cNvCxnSpPr/>
              <p:nvPr/>
            </p:nvCxnSpPr>
            <p:spPr>
              <a:xfrm flipV="1">
                <a:off x="340709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B90603-2FC4-4025-82F1-2C1CC53A1C15}"/>
                  </a:ext>
                  <a:ext uri="{C183D7F6-B498-43B3-948B-1728B52AA6E4}">
                    <adec:decorative xmlns:adec="http://schemas.microsoft.com/office/drawing/2017/decorative" val="1"/>
                  </a:ext>
                </a:extLst>
              </p:cNvPr>
              <p:cNvCxnSpPr/>
              <p:nvPr/>
            </p:nvCxnSpPr>
            <p:spPr>
              <a:xfrm flipV="1">
                <a:off x="3636528" y="4068457"/>
                <a:ext cx="0" cy="679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62855842-E931-4FC4-B5CE-E74A88C6A3FF}"/>
                </a:ext>
                <a:ext uri="{C183D7F6-B498-43B3-948B-1728B52AA6E4}">
                  <adec:decorative xmlns:adec="http://schemas.microsoft.com/office/drawing/2017/decorative" val="1"/>
                </a:ext>
              </a:extLst>
            </p:cNvPr>
            <p:cNvSpPr/>
            <p:nvPr/>
          </p:nvSpPr>
          <p:spPr>
            <a:xfrm>
              <a:off x="3269940" y="353986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3B708E2-74CA-4B0A-88C0-5265A711C526}"/>
                </a:ext>
                <a:ext uri="{C183D7F6-B498-43B3-948B-1728B52AA6E4}">
                  <adec:decorative xmlns:adec="http://schemas.microsoft.com/office/drawing/2017/decorative" val="1"/>
                </a:ext>
              </a:extLst>
            </p:cNvPr>
            <p:cNvSpPr/>
            <p:nvPr/>
          </p:nvSpPr>
          <p:spPr>
            <a:xfrm>
              <a:off x="3963573" y="345001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EE3169F-D9F6-4D30-81FB-D6B6320F5BDC}"/>
                </a:ext>
                <a:ext uri="{C183D7F6-B498-43B3-948B-1728B52AA6E4}">
                  <adec:decorative xmlns:adec="http://schemas.microsoft.com/office/drawing/2017/decorative" val="1"/>
                </a:ext>
              </a:extLst>
            </p:cNvPr>
            <p:cNvSpPr/>
            <p:nvPr/>
          </p:nvSpPr>
          <p:spPr>
            <a:xfrm>
              <a:off x="4417120" y="354608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CA17BE2-9FC7-490F-9B79-57F4DADBA28B}"/>
                </a:ext>
                <a:ext uri="{C183D7F6-B498-43B3-948B-1728B52AA6E4}">
                  <adec:decorative xmlns:adec="http://schemas.microsoft.com/office/drawing/2017/decorative" val="1"/>
                </a:ext>
              </a:extLst>
            </p:cNvPr>
            <p:cNvSpPr/>
            <p:nvPr/>
          </p:nvSpPr>
          <p:spPr>
            <a:xfrm>
              <a:off x="4653272" y="3113331"/>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5046BD0-C335-4872-8334-8065EA317633}"/>
                </a:ext>
                <a:ext uri="{C183D7F6-B498-43B3-948B-1728B52AA6E4}">
                  <adec:decorative xmlns:adec="http://schemas.microsoft.com/office/drawing/2017/decorative" val="1"/>
                </a:ext>
              </a:extLst>
            </p:cNvPr>
            <p:cNvSpPr/>
            <p:nvPr/>
          </p:nvSpPr>
          <p:spPr>
            <a:xfrm>
              <a:off x="4881545" y="321865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A0D34C56-DA0E-4FD1-8EF6-75EBA9435B2B}"/>
                </a:ext>
              </a:extLst>
            </p:cNvPr>
            <p:cNvGrpSpPr/>
            <p:nvPr/>
          </p:nvGrpSpPr>
          <p:grpSpPr>
            <a:xfrm>
              <a:off x="5622603" y="4555346"/>
              <a:ext cx="2986122" cy="67946"/>
              <a:chOff x="654545" y="4068457"/>
              <a:chExt cx="2986122" cy="67946"/>
            </a:xfrm>
          </p:grpSpPr>
          <p:cxnSp>
            <p:nvCxnSpPr>
              <p:cNvPr id="37" name="Straight Connector 36">
                <a:extLst>
                  <a:ext uri="{FF2B5EF4-FFF2-40B4-BE49-F238E27FC236}">
                    <a16:creationId xmlns:a16="http://schemas.microsoft.com/office/drawing/2014/main" id="{860DFA79-C20F-4DB4-9CF3-C6A05A316B60}"/>
                  </a:ext>
                  <a:ext uri="{C183D7F6-B498-43B3-948B-1728B52AA6E4}">
                    <adec:decorative xmlns:adec="http://schemas.microsoft.com/office/drawing/2017/decorative" val="1"/>
                  </a:ext>
                </a:extLst>
              </p:cNvPr>
              <p:cNvCxnSpPr/>
              <p:nvPr/>
            </p:nvCxnSpPr>
            <p:spPr>
              <a:xfrm>
                <a:off x="654545" y="4136403"/>
                <a:ext cx="29861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7F2CAC-3143-4F36-9DF9-8750BB0F2556}"/>
                  </a:ext>
                  <a:ext uri="{C183D7F6-B498-43B3-948B-1728B52AA6E4}">
                    <adec:decorative xmlns:adec="http://schemas.microsoft.com/office/drawing/2017/decorative" val="1"/>
                  </a:ext>
                </a:extLst>
              </p:cNvPr>
              <p:cNvCxnSpPr/>
              <p:nvPr/>
            </p:nvCxnSpPr>
            <p:spPr>
              <a:xfrm flipV="1">
                <a:off x="88330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A3D1A6-A1C8-45E8-B84A-3A14FCFADAD2}"/>
                  </a:ext>
                  <a:ext uri="{C183D7F6-B498-43B3-948B-1728B52AA6E4}">
                    <adec:decorative xmlns:adec="http://schemas.microsoft.com/office/drawing/2017/decorative" val="1"/>
                  </a:ext>
                </a:extLst>
              </p:cNvPr>
              <p:cNvCxnSpPr/>
              <p:nvPr/>
            </p:nvCxnSpPr>
            <p:spPr>
              <a:xfrm flipV="1">
                <a:off x="111273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5407166-23F7-4C5C-A6FF-A4A6A0B091DD}"/>
                  </a:ext>
                  <a:ext uri="{C183D7F6-B498-43B3-948B-1728B52AA6E4}">
                    <adec:decorative xmlns:adec="http://schemas.microsoft.com/office/drawing/2017/decorative" val="1"/>
                  </a:ext>
                </a:extLst>
              </p:cNvPr>
              <p:cNvCxnSpPr/>
              <p:nvPr/>
            </p:nvCxnSpPr>
            <p:spPr>
              <a:xfrm flipV="1">
                <a:off x="134217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5CE6A3-99C3-40E5-90A5-9458CE69B656}"/>
                  </a:ext>
                  <a:ext uri="{C183D7F6-B498-43B3-948B-1728B52AA6E4}">
                    <adec:decorative xmlns:adec="http://schemas.microsoft.com/office/drawing/2017/decorative" val="1"/>
                  </a:ext>
                </a:extLst>
              </p:cNvPr>
              <p:cNvCxnSpPr/>
              <p:nvPr/>
            </p:nvCxnSpPr>
            <p:spPr>
              <a:xfrm flipV="1">
                <a:off x="157160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83A7F3-D1F4-4754-AC44-DF4FB8073951}"/>
                  </a:ext>
                  <a:ext uri="{C183D7F6-B498-43B3-948B-1728B52AA6E4}">
                    <adec:decorative xmlns:adec="http://schemas.microsoft.com/office/drawing/2017/decorative" val="1"/>
                  </a:ext>
                </a:extLst>
              </p:cNvPr>
              <p:cNvCxnSpPr/>
              <p:nvPr/>
            </p:nvCxnSpPr>
            <p:spPr>
              <a:xfrm flipV="1">
                <a:off x="180104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6586B9A-6729-478E-A176-3876B6894B42}"/>
                  </a:ext>
                  <a:ext uri="{C183D7F6-B498-43B3-948B-1728B52AA6E4}">
                    <adec:decorative xmlns:adec="http://schemas.microsoft.com/office/drawing/2017/decorative" val="1"/>
                  </a:ext>
                </a:extLst>
              </p:cNvPr>
              <p:cNvCxnSpPr/>
              <p:nvPr/>
            </p:nvCxnSpPr>
            <p:spPr>
              <a:xfrm flipV="1">
                <a:off x="203048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E94394-5877-43CD-86D0-120EF0956ECB}"/>
                  </a:ext>
                  <a:ext uri="{C183D7F6-B498-43B3-948B-1728B52AA6E4}">
                    <adec:decorative xmlns:adec="http://schemas.microsoft.com/office/drawing/2017/decorative" val="1"/>
                  </a:ext>
                </a:extLst>
              </p:cNvPr>
              <p:cNvCxnSpPr/>
              <p:nvPr/>
            </p:nvCxnSpPr>
            <p:spPr>
              <a:xfrm flipV="1">
                <a:off x="225991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EBF1020-EB6F-4ECC-B290-63DA64915671}"/>
                  </a:ext>
                  <a:ext uri="{C183D7F6-B498-43B3-948B-1728B52AA6E4}">
                    <adec:decorative xmlns:adec="http://schemas.microsoft.com/office/drawing/2017/decorative" val="1"/>
                  </a:ext>
                </a:extLst>
              </p:cNvPr>
              <p:cNvCxnSpPr/>
              <p:nvPr/>
            </p:nvCxnSpPr>
            <p:spPr>
              <a:xfrm flipV="1">
                <a:off x="248935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D164DD-9B7A-4955-ACF0-FA510F239506}"/>
                  </a:ext>
                  <a:ext uri="{C183D7F6-B498-43B3-948B-1728B52AA6E4}">
                    <adec:decorative xmlns:adec="http://schemas.microsoft.com/office/drawing/2017/decorative" val="1"/>
                  </a:ext>
                </a:extLst>
              </p:cNvPr>
              <p:cNvCxnSpPr/>
              <p:nvPr/>
            </p:nvCxnSpPr>
            <p:spPr>
              <a:xfrm flipV="1">
                <a:off x="271878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D22628-B5C7-42A5-9690-3888495DD93F}"/>
                  </a:ext>
                  <a:ext uri="{C183D7F6-B498-43B3-948B-1728B52AA6E4}">
                    <adec:decorative xmlns:adec="http://schemas.microsoft.com/office/drawing/2017/decorative" val="1"/>
                  </a:ext>
                </a:extLst>
              </p:cNvPr>
              <p:cNvCxnSpPr/>
              <p:nvPr/>
            </p:nvCxnSpPr>
            <p:spPr>
              <a:xfrm flipV="1">
                <a:off x="294822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8AF86C6-8FCF-4F68-82C0-923E5A3E56A6}"/>
                  </a:ext>
                  <a:ext uri="{C183D7F6-B498-43B3-948B-1728B52AA6E4}">
                    <adec:decorative xmlns:adec="http://schemas.microsoft.com/office/drawing/2017/decorative" val="1"/>
                  </a:ext>
                </a:extLst>
              </p:cNvPr>
              <p:cNvCxnSpPr/>
              <p:nvPr/>
            </p:nvCxnSpPr>
            <p:spPr>
              <a:xfrm flipV="1">
                <a:off x="3177661" y="4068457"/>
                <a:ext cx="0" cy="6794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EDEAE63-566D-48D6-A5AB-EFF7B928BD25}"/>
                </a:ext>
              </a:extLst>
            </p:cNvPr>
            <p:cNvGrpSpPr/>
            <p:nvPr/>
          </p:nvGrpSpPr>
          <p:grpSpPr>
            <a:xfrm>
              <a:off x="2714836" y="4605962"/>
              <a:ext cx="2873166" cy="338554"/>
              <a:chOff x="2714836" y="4605962"/>
              <a:chExt cx="2873166" cy="338554"/>
            </a:xfrm>
          </p:grpSpPr>
          <p:sp>
            <p:nvSpPr>
              <p:cNvPr id="5" name="TextBox 4">
                <a:extLst>
                  <a:ext uri="{FF2B5EF4-FFF2-40B4-BE49-F238E27FC236}">
                    <a16:creationId xmlns:a16="http://schemas.microsoft.com/office/drawing/2014/main" id="{3F0F660C-CC17-4265-97ED-59F772DDA3D3}"/>
                  </a:ext>
                </a:extLst>
              </p:cNvPr>
              <p:cNvSpPr txBox="1"/>
              <p:nvPr/>
            </p:nvSpPr>
            <p:spPr>
              <a:xfrm>
                <a:off x="2714836"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a:t>
                </a:r>
              </a:p>
            </p:txBody>
          </p:sp>
          <p:sp>
            <p:nvSpPr>
              <p:cNvPr id="51" name="TextBox 50">
                <a:extLst>
                  <a:ext uri="{FF2B5EF4-FFF2-40B4-BE49-F238E27FC236}">
                    <a16:creationId xmlns:a16="http://schemas.microsoft.com/office/drawing/2014/main" id="{BD6CBC87-BD8E-4E27-9180-F309983BBA2A}"/>
                  </a:ext>
                </a:extLst>
              </p:cNvPr>
              <p:cNvSpPr txBox="1"/>
              <p:nvPr/>
            </p:nvSpPr>
            <p:spPr>
              <a:xfrm>
                <a:off x="2954893"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2</a:t>
                </a:r>
              </a:p>
            </p:txBody>
          </p:sp>
          <p:sp>
            <p:nvSpPr>
              <p:cNvPr id="62" name="TextBox 61">
                <a:extLst>
                  <a:ext uri="{FF2B5EF4-FFF2-40B4-BE49-F238E27FC236}">
                    <a16:creationId xmlns:a16="http://schemas.microsoft.com/office/drawing/2014/main" id="{5B22864A-0CD7-44A3-86A1-26C6E2FE0970}"/>
                  </a:ext>
                </a:extLst>
              </p:cNvPr>
              <p:cNvSpPr txBox="1"/>
              <p:nvPr/>
            </p:nvSpPr>
            <p:spPr>
              <a:xfrm>
                <a:off x="3185649"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3</a:t>
                </a:r>
              </a:p>
            </p:txBody>
          </p:sp>
          <p:sp>
            <p:nvSpPr>
              <p:cNvPr id="63" name="TextBox 62">
                <a:extLst>
                  <a:ext uri="{FF2B5EF4-FFF2-40B4-BE49-F238E27FC236}">
                    <a16:creationId xmlns:a16="http://schemas.microsoft.com/office/drawing/2014/main" id="{CFEE2329-9A43-48A4-AEA1-504C0A30A669}"/>
                  </a:ext>
                </a:extLst>
              </p:cNvPr>
              <p:cNvSpPr txBox="1"/>
              <p:nvPr/>
            </p:nvSpPr>
            <p:spPr>
              <a:xfrm>
                <a:off x="3409114"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4</a:t>
                </a:r>
              </a:p>
            </p:txBody>
          </p:sp>
          <p:sp>
            <p:nvSpPr>
              <p:cNvPr id="64" name="TextBox 63">
                <a:extLst>
                  <a:ext uri="{FF2B5EF4-FFF2-40B4-BE49-F238E27FC236}">
                    <a16:creationId xmlns:a16="http://schemas.microsoft.com/office/drawing/2014/main" id="{8D4926EF-98C5-43B5-AFF6-5A809E040FBA}"/>
                  </a:ext>
                </a:extLst>
              </p:cNvPr>
              <p:cNvSpPr txBox="1"/>
              <p:nvPr/>
            </p:nvSpPr>
            <p:spPr>
              <a:xfrm>
                <a:off x="3641608"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5</a:t>
                </a:r>
              </a:p>
            </p:txBody>
          </p:sp>
          <p:sp>
            <p:nvSpPr>
              <p:cNvPr id="65" name="TextBox 64">
                <a:extLst>
                  <a:ext uri="{FF2B5EF4-FFF2-40B4-BE49-F238E27FC236}">
                    <a16:creationId xmlns:a16="http://schemas.microsoft.com/office/drawing/2014/main" id="{F8809C7F-3469-420F-B669-23CAFEF0EA15}"/>
                  </a:ext>
                </a:extLst>
              </p:cNvPr>
              <p:cNvSpPr txBox="1"/>
              <p:nvPr/>
            </p:nvSpPr>
            <p:spPr>
              <a:xfrm>
                <a:off x="3863279"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6</a:t>
                </a:r>
              </a:p>
            </p:txBody>
          </p:sp>
          <p:sp>
            <p:nvSpPr>
              <p:cNvPr id="66" name="TextBox 65">
                <a:extLst>
                  <a:ext uri="{FF2B5EF4-FFF2-40B4-BE49-F238E27FC236}">
                    <a16:creationId xmlns:a16="http://schemas.microsoft.com/office/drawing/2014/main" id="{7A8B6236-2E47-43B3-BDBD-41CF1EDFFEA3}"/>
                  </a:ext>
                </a:extLst>
              </p:cNvPr>
              <p:cNvSpPr txBox="1"/>
              <p:nvPr/>
            </p:nvSpPr>
            <p:spPr>
              <a:xfrm>
                <a:off x="4097422"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7</a:t>
                </a:r>
              </a:p>
            </p:txBody>
          </p:sp>
          <p:sp>
            <p:nvSpPr>
              <p:cNvPr id="67" name="TextBox 66">
                <a:extLst>
                  <a:ext uri="{FF2B5EF4-FFF2-40B4-BE49-F238E27FC236}">
                    <a16:creationId xmlns:a16="http://schemas.microsoft.com/office/drawing/2014/main" id="{58BAFC56-4481-472E-81A2-C0FF6C09E775}"/>
                  </a:ext>
                </a:extLst>
              </p:cNvPr>
              <p:cNvSpPr txBox="1"/>
              <p:nvPr/>
            </p:nvSpPr>
            <p:spPr>
              <a:xfrm>
                <a:off x="4327974"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8</a:t>
                </a:r>
              </a:p>
            </p:txBody>
          </p:sp>
          <p:sp>
            <p:nvSpPr>
              <p:cNvPr id="68" name="TextBox 67">
                <a:extLst>
                  <a:ext uri="{FF2B5EF4-FFF2-40B4-BE49-F238E27FC236}">
                    <a16:creationId xmlns:a16="http://schemas.microsoft.com/office/drawing/2014/main" id="{BCE2C565-4097-4271-B697-39C76F380426}"/>
                  </a:ext>
                </a:extLst>
              </p:cNvPr>
              <p:cNvSpPr txBox="1"/>
              <p:nvPr/>
            </p:nvSpPr>
            <p:spPr>
              <a:xfrm>
                <a:off x="4561378"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9</a:t>
                </a:r>
              </a:p>
            </p:txBody>
          </p:sp>
          <p:sp>
            <p:nvSpPr>
              <p:cNvPr id="69" name="TextBox 68">
                <a:extLst>
                  <a:ext uri="{FF2B5EF4-FFF2-40B4-BE49-F238E27FC236}">
                    <a16:creationId xmlns:a16="http://schemas.microsoft.com/office/drawing/2014/main" id="{70B350C1-B05D-46AB-BBC5-16CB9D4FCC91}"/>
                  </a:ext>
                </a:extLst>
              </p:cNvPr>
              <p:cNvSpPr txBox="1"/>
              <p:nvPr/>
            </p:nvSpPr>
            <p:spPr>
              <a:xfrm>
                <a:off x="4740110" y="4605962"/>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10</a:t>
                </a:r>
              </a:p>
            </p:txBody>
          </p:sp>
          <p:sp>
            <p:nvSpPr>
              <p:cNvPr id="70" name="TextBox 69">
                <a:extLst>
                  <a:ext uri="{FF2B5EF4-FFF2-40B4-BE49-F238E27FC236}">
                    <a16:creationId xmlns:a16="http://schemas.microsoft.com/office/drawing/2014/main" id="{95085D92-3403-400D-A490-DD01FEEB046E}"/>
                  </a:ext>
                </a:extLst>
              </p:cNvPr>
              <p:cNvSpPr txBox="1"/>
              <p:nvPr/>
            </p:nvSpPr>
            <p:spPr>
              <a:xfrm>
                <a:off x="4966190" y="4605962"/>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11</a:t>
                </a:r>
              </a:p>
            </p:txBody>
          </p:sp>
          <p:sp>
            <p:nvSpPr>
              <p:cNvPr id="71" name="TextBox 70">
                <a:extLst>
                  <a:ext uri="{FF2B5EF4-FFF2-40B4-BE49-F238E27FC236}">
                    <a16:creationId xmlns:a16="http://schemas.microsoft.com/office/drawing/2014/main" id="{DB3C8524-885E-4B01-AAE1-ED002FF05B8C}"/>
                  </a:ext>
                </a:extLst>
              </p:cNvPr>
              <p:cNvSpPr txBox="1"/>
              <p:nvPr/>
            </p:nvSpPr>
            <p:spPr>
              <a:xfrm>
                <a:off x="5194946" y="4605962"/>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12</a:t>
                </a:r>
              </a:p>
            </p:txBody>
          </p:sp>
        </p:grpSp>
        <p:grpSp>
          <p:nvGrpSpPr>
            <p:cNvPr id="73" name="Group 72">
              <a:extLst>
                <a:ext uri="{FF2B5EF4-FFF2-40B4-BE49-F238E27FC236}">
                  <a16:creationId xmlns:a16="http://schemas.microsoft.com/office/drawing/2014/main" id="{F49E78C7-90AD-479A-83B9-04F793A68FB3}"/>
                </a:ext>
              </a:extLst>
            </p:cNvPr>
            <p:cNvGrpSpPr/>
            <p:nvPr/>
          </p:nvGrpSpPr>
          <p:grpSpPr>
            <a:xfrm>
              <a:off x="5475196" y="4605962"/>
              <a:ext cx="2873166" cy="338554"/>
              <a:chOff x="2714836" y="4603968"/>
              <a:chExt cx="2873166" cy="338554"/>
            </a:xfrm>
          </p:grpSpPr>
          <p:sp>
            <p:nvSpPr>
              <p:cNvPr id="74" name="TextBox 73">
                <a:extLst>
                  <a:ext uri="{FF2B5EF4-FFF2-40B4-BE49-F238E27FC236}">
                    <a16:creationId xmlns:a16="http://schemas.microsoft.com/office/drawing/2014/main" id="{34CC2732-811D-4EBB-BC41-6C6E94D35CFE}"/>
                  </a:ext>
                </a:extLst>
              </p:cNvPr>
              <p:cNvSpPr txBox="1"/>
              <p:nvPr/>
            </p:nvSpPr>
            <p:spPr>
              <a:xfrm>
                <a:off x="2714836"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a:t>
                </a:r>
              </a:p>
            </p:txBody>
          </p:sp>
          <p:sp>
            <p:nvSpPr>
              <p:cNvPr id="75" name="TextBox 74">
                <a:extLst>
                  <a:ext uri="{FF2B5EF4-FFF2-40B4-BE49-F238E27FC236}">
                    <a16:creationId xmlns:a16="http://schemas.microsoft.com/office/drawing/2014/main" id="{9AD793C9-3785-4FF2-A7E3-4975FD5319BB}"/>
                  </a:ext>
                </a:extLst>
              </p:cNvPr>
              <p:cNvSpPr txBox="1"/>
              <p:nvPr/>
            </p:nvSpPr>
            <p:spPr>
              <a:xfrm>
                <a:off x="2954893"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2</a:t>
                </a:r>
              </a:p>
            </p:txBody>
          </p:sp>
          <p:sp>
            <p:nvSpPr>
              <p:cNvPr id="76" name="TextBox 75">
                <a:extLst>
                  <a:ext uri="{FF2B5EF4-FFF2-40B4-BE49-F238E27FC236}">
                    <a16:creationId xmlns:a16="http://schemas.microsoft.com/office/drawing/2014/main" id="{898C3F4A-C41D-4370-91B0-3040E10DF04E}"/>
                  </a:ext>
                </a:extLst>
              </p:cNvPr>
              <p:cNvSpPr txBox="1"/>
              <p:nvPr/>
            </p:nvSpPr>
            <p:spPr>
              <a:xfrm>
                <a:off x="3185649"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3</a:t>
                </a:r>
              </a:p>
            </p:txBody>
          </p:sp>
          <p:sp>
            <p:nvSpPr>
              <p:cNvPr id="77" name="TextBox 76">
                <a:extLst>
                  <a:ext uri="{FF2B5EF4-FFF2-40B4-BE49-F238E27FC236}">
                    <a16:creationId xmlns:a16="http://schemas.microsoft.com/office/drawing/2014/main" id="{8F9A8CA8-8E3C-4749-AFFE-DBD0FC0411DE}"/>
                  </a:ext>
                </a:extLst>
              </p:cNvPr>
              <p:cNvSpPr txBox="1"/>
              <p:nvPr/>
            </p:nvSpPr>
            <p:spPr>
              <a:xfrm>
                <a:off x="3409114"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4</a:t>
                </a:r>
              </a:p>
            </p:txBody>
          </p:sp>
          <p:sp>
            <p:nvSpPr>
              <p:cNvPr id="78" name="TextBox 77">
                <a:extLst>
                  <a:ext uri="{FF2B5EF4-FFF2-40B4-BE49-F238E27FC236}">
                    <a16:creationId xmlns:a16="http://schemas.microsoft.com/office/drawing/2014/main" id="{267AAA04-7061-49ED-9BBD-120E5FEC71BB}"/>
                  </a:ext>
                </a:extLst>
              </p:cNvPr>
              <p:cNvSpPr txBox="1"/>
              <p:nvPr/>
            </p:nvSpPr>
            <p:spPr>
              <a:xfrm>
                <a:off x="3641608"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5</a:t>
                </a:r>
              </a:p>
            </p:txBody>
          </p:sp>
          <p:sp>
            <p:nvSpPr>
              <p:cNvPr id="79" name="TextBox 78">
                <a:extLst>
                  <a:ext uri="{FF2B5EF4-FFF2-40B4-BE49-F238E27FC236}">
                    <a16:creationId xmlns:a16="http://schemas.microsoft.com/office/drawing/2014/main" id="{7B340473-D661-4614-A826-8139C62BA560}"/>
                  </a:ext>
                </a:extLst>
              </p:cNvPr>
              <p:cNvSpPr txBox="1"/>
              <p:nvPr/>
            </p:nvSpPr>
            <p:spPr>
              <a:xfrm>
                <a:off x="3863279"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6</a:t>
                </a:r>
              </a:p>
            </p:txBody>
          </p:sp>
          <p:sp>
            <p:nvSpPr>
              <p:cNvPr id="80" name="TextBox 79">
                <a:extLst>
                  <a:ext uri="{FF2B5EF4-FFF2-40B4-BE49-F238E27FC236}">
                    <a16:creationId xmlns:a16="http://schemas.microsoft.com/office/drawing/2014/main" id="{EBEA9AE0-C0CE-4F27-9A94-899163F4BB52}"/>
                  </a:ext>
                </a:extLst>
              </p:cNvPr>
              <p:cNvSpPr txBox="1"/>
              <p:nvPr/>
            </p:nvSpPr>
            <p:spPr>
              <a:xfrm>
                <a:off x="4097422"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7</a:t>
                </a:r>
              </a:p>
            </p:txBody>
          </p:sp>
          <p:sp>
            <p:nvSpPr>
              <p:cNvPr id="81" name="TextBox 80">
                <a:extLst>
                  <a:ext uri="{FF2B5EF4-FFF2-40B4-BE49-F238E27FC236}">
                    <a16:creationId xmlns:a16="http://schemas.microsoft.com/office/drawing/2014/main" id="{44DA39A9-397A-46BB-92E7-5F52CB182D88}"/>
                  </a:ext>
                </a:extLst>
              </p:cNvPr>
              <p:cNvSpPr txBox="1"/>
              <p:nvPr/>
            </p:nvSpPr>
            <p:spPr>
              <a:xfrm>
                <a:off x="4327974"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8</a:t>
                </a:r>
              </a:p>
            </p:txBody>
          </p:sp>
          <p:sp>
            <p:nvSpPr>
              <p:cNvPr id="82" name="TextBox 81">
                <a:extLst>
                  <a:ext uri="{FF2B5EF4-FFF2-40B4-BE49-F238E27FC236}">
                    <a16:creationId xmlns:a16="http://schemas.microsoft.com/office/drawing/2014/main" id="{4CDDCF30-4ECB-4053-AD61-56BCFDFE9C33}"/>
                  </a:ext>
                </a:extLst>
              </p:cNvPr>
              <p:cNvSpPr txBox="1"/>
              <p:nvPr/>
            </p:nvSpPr>
            <p:spPr>
              <a:xfrm>
                <a:off x="4561378"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9</a:t>
                </a:r>
              </a:p>
            </p:txBody>
          </p:sp>
          <p:sp>
            <p:nvSpPr>
              <p:cNvPr id="83" name="TextBox 82">
                <a:extLst>
                  <a:ext uri="{FF2B5EF4-FFF2-40B4-BE49-F238E27FC236}">
                    <a16:creationId xmlns:a16="http://schemas.microsoft.com/office/drawing/2014/main" id="{E7D73DE0-AF9C-44A2-BA48-48B15D5C60D7}"/>
                  </a:ext>
                </a:extLst>
              </p:cNvPr>
              <p:cNvSpPr txBox="1"/>
              <p:nvPr/>
            </p:nvSpPr>
            <p:spPr>
              <a:xfrm>
                <a:off x="4740110" y="4603968"/>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10</a:t>
                </a:r>
              </a:p>
            </p:txBody>
          </p:sp>
          <p:sp>
            <p:nvSpPr>
              <p:cNvPr id="84" name="TextBox 83">
                <a:extLst>
                  <a:ext uri="{FF2B5EF4-FFF2-40B4-BE49-F238E27FC236}">
                    <a16:creationId xmlns:a16="http://schemas.microsoft.com/office/drawing/2014/main" id="{41328506-D1AB-4E44-93E8-965BDC72D69B}"/>
                  </a:ext>
                </a:extLst>
              </p:cNvPr>
              <p:cNvSpPr txBox="1"/>
              <p:nvPr/>
            </p:nvSpPr>
            <p:spPr>
              <a:xfrm>
                <a:off x="4966190" y="4603968"/>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11</a:t>
                </a:r>
              </a:p>
            </p:txBody>
          </p:sp>
          <p:sp>
            <p:nvSpPr>
              <p:cNvPr id="85" name="TextBox 84">
                <a:extLst>
                  <a:ext uri="{FF2B5EF4-FFF2-40B4-BE49-F238E27FC236}">
                    <a16:creationId xmlns:a16="http://schemas.microsoft.com/office/drawing/2014/main" id="{CBACB407-653F-4CCB-B639-E75A44F8A7D1}"/>
                  </a:ext>
                </a:extLst>
              </p:cNvPr>
              <p:cNvSpPr txBox="1"/>
              <p:nvPr/>
            </p:nvSpPr>
            <p:spPr>
              <a:xfrm>
                <a:off x="5194946" y="4603968"/>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12</a:t>
                </a:r>
              </a:p>
            </p:txBody>
          </p:sp>
        </p:grpSp>
        <p:sp>
          <p:nvSpPr>
            <p:cNvPr id="86" name="Oval 85">
              <a:extLst>
                <a:ext uri="{FF2B5EF4-FFF2-40B4-BE49-F238E27FC236}">
                  <a16:creationId xmlns:a16="http://schemas.microsoft.com/office/drawing/2014/main" id="{AB0EA2C0-341D-41A4-B4AE-0EE42E41F7E3}"/>
                </a:ext>
                <a:ext uri="{C183D7F6-B498-43B3-948B-1728B52AA6E4}">
                  <adec:decorative xmlns:adec="http://schemas.microsoft.com/office/drawing/2017/decorative" val="1"/>
                </a:ext>
              </a:extLst>
            </p:cNvPr>
            <p:cNvSpPr/>
            <p:nvPr/>
          </p:nvSpPr>
          <p:spPr>
            <a:xfrm>
              <a:off x="5113875" y="294411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AADB28AA-9737-44CE-8DBA-E4A676465A25}"/>
                </a:ext>
                <a:ext uri="{C183D7F6-B498-43B3-948B-1728B52AA6E4}">
                  <adec:decorative xmlns:adec="http://schemas.microsoft.com/office/drawing/2017/decorative" val="1"/>
                </a:ext>
              </a:extLst>
            </p:cNvPr>
            <p:cNvSpPr/>
            <p:nvPr/>
          </p:nvSpPr>
          <p:spPr>
            <a:xfrm>
              <a:off x="5334864" y="2663611"/>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DD799862-0098-4BB7-9EE3-EDF15FDE1D85}"/>
                </a:ext>
                <a:ext uri="{C183D7F6-B498-43B3-948B-1728B52AA6E4}">
                  <adec:decorative xmlns:adec="http://schemas.microsoft.com/office/drawing/2017/decorative" val="1"/>
                </a:ext>
              </a:extLst>
            </p:cNvPr>
            <p:cNvSpPr/>
            <p:nvPr/>
          </p:nvSpPr>
          <p:spPr>
            <a:xfrm>
              <a:off x="5564092" y="408779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4C0586C2-AB60-4CBA-8FDF-DA0197BA71F3}"/>
                </a:ext>
                <a:ext uri="{C183D7F6-B498-43B3-948B-1728B52AA6E4}">
                  <adec:decorative xmlns:adec="http://schemas.microsoft.com/office/drawing/2017/decorative" val="1"/>
                </a:ext>
              </a:extLst>
            </p:cNvPr>
            <p:cNvSpPr/>
            <p:nvPr/>
          </p:nvSpPr>
          <p:spPr>
            <a:xfrm>
              <a:off x="5800751" y="4023112"/>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7F8A0935-D9C1-4D04-8EEF-C4E2794BBACF}"/>
                </a:ext>
                <a:ext uri="{C183D7F6-B498-43B3-948B-1728B52AA6E4}">
                  <adec:decorative xmlns:adec="http://schemas.microsoft.com/office/drawing/2017/decorative" val="1"/>
                </a:ext>
              </a:extLst>
            </p:cNvPr>
            <p:cNvSpPr/>
            <p:nvPr/>
          </p:nvSpPr>
          <p:spPr>
            <a:xfrm>
              <a:off x="6252380" y="387888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DB06189D-8348-4200-B149-C442E10569C4}"/>
                </a:ext>
                <a:ext uri="{C183D7F6-B498-43B3-948B-1728B52AA6E4}">
                  <adec:decorative xmlns:adec="http://schemas.microsoft.com/office/drawing/2017/decorative" val="1"/>
                </a:ext>
              </a:extLst>
            </p:cNvPr>
            <p:cNvSpPr/>
            <p:nvPr/>
          </p:nvSpPr>
          <p:spPr>
            <a:xfrm>
              <a:off x="6481292" y="3932787"/>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1CBC4FDC-5CA8-4897-8668-7DD838A7F860}"/>
                </a:ext>
                <a:ext uri="{C183D7F6-B498-43B3-948B-1728B52AA6E4}">
                  <adec:decorative xmlns:adec="http://schemas.microsoft.com/office/drawing/2017/decorative" val="1"/>
                </a:ext>
              </a:extLst>
            </p:cNvPr>
            <p:cNvSpPr/>
            <p:nvPr/>
          </p:nvSpPr>
          <p:spPr>
            <a:xfrm>
              <a:off x="6942260" y="3648203"/>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457B69D1-EA6A-48B3-865B-C02B194E207C}"/>
                </a:ext>
                <a:ext uri="{C183D7F6-B498-43B3-948B-1728B52AA6E4}">
                  <adec:decorative xmlns:adec="http://schemas.microsoft.com/office/drawing/2017/decorative" val="1"/>
                </a:ext>
              </a:extLst>
            </p:cNvPr>
            <p:cNvSpPr/>
            <p:nvPr/>
          </p:nvSpPr>
          <p:spPr>
            <a:xfrm>
              <a:off x="6026800" y="365441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F499DA10-EC18-4062-8DE5-2953EFE4C2CE}"/>
                </a:ext>
                <a:ext uri="{C183D7F6-B498-43B3-948B-1728B52AA6E4}">
                  <adec:decorative xmlns:adec="http://schemas.microsoft.com/office/drawing/2017/decorative" val="1"/>
                </a:ext>
              </a:extLst>
            </p:cNvPr>
            <p:cNvSpPr/>
            <p:nvPr/>
          </p:nvSpPr>
          <p:spPr>
            <a:xfrm>
              <a:off x="6714934" y="346840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59ACAD4D-6CE5-48F3-B4FB-0287576CD8CB}"/>
                </a:ext>
                <a:ext uri="{C183D7F6-B498-43B3-948B-1728B52AA6E4}">
                  <adec:decorative xmlns:adec="http://schemas.microsoft.com/office/drawing/2017/decorative" val="1"/>
                </a:ext>
              </a:extLst>
            </p:cNvPr>
            <p:cNvSpPr/>
            <p:nvPr/>
          </p:nvSpPr>
          <p:spPr>
            <a:xfrm>
              <a:off x="7173806" y="3468333"/>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CB4AF2CF-F3C9-4888-B4EB-8F7DE95DEC35}"/>
                </a:ext>
                <a:ext uri="{C183D7F6-B498-43B3-948B-1728B52AA6E4}">
                  <adec:decorative xmlns:adec="http://schemas.microsoft.com/office/drawing/2017/decorative" val="1"/>
                </a:ext>
              </a:extLst>
            </p:cNvPr>
            <p:cNvSpPr/>
            <p:nvPr/>
          </p:nvSpPr>
          <p:spPr>
            <a:xfrm>
              <a:off x="7403242" y="3191401"/>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66D0249-9461-43B1-86D3-58D65D7FB8ED}"/>
                </a:ext>
                <a:ext uri="{C183D7F6-B498-43B3-948B-1728B52AA6E4}">
                  <adec:decorative xmlns:adec="http://schemas.microsoft.com/office/drawing/2017/decorative" val="1"/>
                </a:ext>
              </a:extLst>
            </p:cNvPr>
            <p:cNvSpPr/>
            <p:nvPr/>
          </p:nvSpPr>
          <p:spPr>
            <a:xfrm>
              <a:off x="7632678" y="307145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DD75C8E7-08FB-425C-9864-B5C863BF81E4}"/>
                </a:ext>
                <a:ext uri="{C183D7F6-B498-43B3-948B-1728B52AA6E4}">
                  <adec:decorative xmlns:adec="http://schemas.microsoft.com/office/drawing/2017/decorative" val="1"/>
                </a:ext>
              </a:extLst>
            </p:cNvPr>
            <p:cNvSpPr/>
            <p:nvPr/>
          </p:nvSpPr>
          <p:spPr>
            <a:xfrm>
              <a:off x="7868909" y="2818167"/>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E8F62307-D9A4-4B97-8D61-B89D47038A69}"/>
                </a:ext>
                <a:ext uri="{C183D7F6-B498-43B3-948B-1728B52AA6E4}">
                  <adec:decorative xmlns:adec="http://schemas.microsoft.com/office/drawing/2017/decorative" val="1"/>
                </a:ext>
              </a:extLst>
            </p:cNvPr>
            <p:cNvSpPr/>
            <p:nvPr/>
          </p:nvSpPr>
          <p:spPr>
            <a:xfrm>
              <a:off x="8097887" y="241303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Shape 99">
              <a:extLst>
                <a:ext uri="{FF2B5EF4-FFF2-40B4-BE49-F238E27FC236}">
                  <a16:creationId xmlns:a16="http://schemas.microsoft.com/office/drawing/2014/main" id="{29FC0105-B169-473B-904D-AC56B58510CA}"/>
                </a:ext>
                <a:ext uri="{C183D7F6-B498-43B3-948B-1728B52AA6E4}">
                  <adec:decorative xmlns:adec="http://schemas.microsoft.com/office/drawing/2017/decorative" val="1"/>
                </a:ext>
              </a:extLst>
            </p:cNvPr>
            <p:cNvSpPr/>
            <p:nvPr/>
          </p:nvSpPr>
          <p:spPr>
            <a:xfrm>
              <a:off x="2867114" y="2469735"/>
              <a:ext cx="5289847" cy="1807435"/>
            </a:xfrm>
            <a:custGeom>
              <a:avLst/>
              <a:gdLst>
                <a:gd name="connsiteX0" fmla="*/ 0 w 5289847"/>
                <a:gd name="connsiteY0" fmla="*/ 1807435 h 1807435"/>
                <a:gd name="connsiteX1" fmla="*/ 235009 w 5289847"/>
                <a:gd name="connsiteY1" fmla="*/ 1576699 h 1807435"/>
                <a:gd name="connsiteX2" fmla="*/ 461473 w 5289847"/>
                <a:gd name="connsiteY2" fmla="*/ 1119499 h 1807435"/>
                <a:gd name="connsiteX3" fmla="*/ 687936 w 5289847"/>
                <a:gd name="connsiteY3" fmla="*/ 1474149 h 1807435"/>
                <a:gd name="connsiteX4" fmla="*/ 918673 w 5289847"/>
                <a:gd name="connsiteY4" fmla="*/ 1649338 h 1807435"/>
                <a:gd name="connsiteX5" fmla="*/ 1145136 w 5289847"/>
                <a:gd name="connsiteY5" fmla="*/ 1029768 h 1807435"/>
                <a:gd name="connsiteX6" fmla="*/ 1380146 w 5289847"/>
                <a:gd name="connsiteY6" fmla="*/ 1004130 h 1807435"/>
                <a:gd name="connsiteX7" fmla="*/ 1606609 w 5289847"/>
                <a:gd name="connsiteY7" fmla="*/ 1132317 h 1807435"/>
                <a:gd name="connsiteX8" fmla="*/ 1833073 w 5289847"/>
                <a:gd name="connsiteY8" fmla="*/ 696482 h 1807435"/>
                <a:gd name="connsiteX9" fmla="*/ 2076628 w 5289847"/>
                <a:gd name="connsiteY9" fmla="*/ 807577 h 1807435"/>
                <a:gd name="connsiteX10" fmla="*/ 2303092 w 5289847"/>
                <a:gd name="connsiteY10" fmla="*/ 525566 h 1807435"/>
                <a:gd name="connsiteX11" fmla="*/ 2529555 w 5289847"/>
                <a:gd name="connsiteY11" fmla="*/ 247828 h 1807435"/>
                <a:gd name="connsiteX12" fmla="*/ 2756019 w 5289847"/>
                <a:gd name="connsiteY12" fmla="*/ 1679248 h 1807435"/>
                <a:gd name="connsiteX13" fmla="*/ 2986755 w 5289847"/>
                <a:gd name="connsiteY13" fmla="*/ 1615155 h 1807435"/>
                <a:gd name="connsiteX14" fmla="*/ 3213219 w 5289847"/>
                <a:gd name="connsiteY14" fmla="*/ 1239140 h 1807435"/>
                <a:gd name="connsiteX15" fmla="*/ 3443955 w 5289847"/>
                <a:gd name="connsiteY15" fmla="*/ 1474149 h 1807435"/>
                <a:gd name="connsiteX16" fmla="*/ 3666146 w 5289847"/>
                <a:gd name="connsiteY16" fmla="*/ 1525424 h 1807435"/>
                <a:gd name="connsiteX17" fmla="*/ 3905428 w 5289847"/>
                <a:gd name="connsiteY17" fmla="*/ 1038314 h 1807435"/>
                <a:gd name="connsiteX18" fmla="*/ 4136165 w 5289847"/>
                <a:gd name="connsiteY18" fmla="*/ 1243413 h 1807435"/>
                <a:gd name="connsiteX19" fmla="*/ 4354082 w 5289847"/>
                <a:gd name="connsiteY19" fmla="*/ 1046859 h 1807435"/>
                <a:gd name="connsiteX20" fmla="*/ 4584819 w 5289847"/>
                <a:gd name="connsiteY20" fmla="*/ 769121 h 1807435"/>
                <a:gd name="connsiteX21" fmla="*/ 4807009 w 5289847"/>
                <a:gd name="connsiteY21" fmla="*/ 640934 h 1807435"/>
                <a:gd name="connsiteX22" fmla="*/ 5080475 w 5289847"/>
                <a:gd name="connsiteY22" fmla="*/ 393106 h 1807435"/>
                <a:gd name="connsiteX23" fmla="*/ 5289847 w 5289847"/>
                <a:gd name="connsiteY23" fmla="*/ 0 h 180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89847" h="1807435">
                  <a:moveTo>
                    <a:pt x="0" y="1807435"/>
                  </a:moveTo>
                  <a:cubicBezTo>
                    <a:pt x="79048" y="1749395"/>
                    <a:pt x="158097" y="1691355"/>
                    <a:pt x="235009" y="1576699"/>
                  </a:cubicBezTo>
                  <a:cubicBezTo>
                    <a:pt x="311921" y="1462043"/>
                    <a:pt x="385985" y="1136591"/>
                    <a:pt x="461473" y="1119499"/>
                  </a:cubicBezTo>
                  <a:cubicBezTo>
                    <a:pt x="536961" y="1102407"/>
                    <a:pt x="611736" y="1385842"/>
                    <a:pt x="687936" y="1474149"/>
                  </a:cubicBezTo>
                  <a:cubicBezTo>
                    <a:pt x="764136" y="1562456"/>
                    <a:pt x="842473" y="1723401"/>
                    <a:pt x="918673" y="1649338"/>
                  </a:cubicBezTo>
                  <a:cubicBezTo>
                    <a:pt x="994873" y="1575275"/>
                    <a:pt x="1068224" y="1137303"/>
                    <a:pt x="1145136" y="1029768"/>
                  </a:cubicBezTo>
                  <a:cubicBezTo>
                    <a:pt x="1222048" y="922233"/>
                    <a:pt x="1303234" y="987039"/>
                    <a:pt x="1380146" y="1004130"/>
                  </a:cubicBezTo>
                  <a:cubicBezTo>
                    <a:pt x="1457058" y="1021221"/>
                    <a:pt x="1531121" y="1183592"/>
                    <a:pt x="1606609" y="1132317"/>
                  </a:cubicBezTo>
                  <a:cubicBezTo>
                    <a:pt x="1682097" y="1081042"/>
                    <a:pt x="1754737" y="750605"/>
                    <a:pt x="1833073" y="696482"/>
                  </a:cubicBezTo>
                  <a:cubicBezTo>
                    <a:pt x="1911409" y="642359"/>
                    <a:pt x="1998292" y="836063"/>
                    <a:pt x="2076628" y="807577"/>
                  </a:cubicBezTo>
                  <a:cubicBezTo>
                    <a:pt x="2154964" y="779091"/>
                    <a:pt x="2303092" y="525566"/>
                    <a:pt x="2303092" y="525566"/>
                  </a:cubicBezTo>
                  <a:cubicBezTo>
                    <a:pt x="2378580" y="432275"/>
                    <a:pt x="2454067" y="55548"/>
                    <a:pt x="2529555" y="247828"/>
                  </a:cubicBezTo>
                  <a:cubicBezTo>
                    <a:pt x="2605043" y="440108"/>
                    <a:pt x="2679819" y="1451360"/>
                    <a:pt x="2756019" y="1679248"/>
                  </a:cubicBezTo>
                  <a:cubicBezTo>
                    <a:pt x="2832219" y="1907136"/>
                    <a:pt x="2910555" y="1688506"/>
                    <a:pt x="2986755" y="1615155"/>
                  </a:cubicBezTo>
                  <a:cubicBezTo>
                    <a:pt x="3062955" y="1541804"/>
                    <a:pt x="3137019" y="1262641"/>
                    <a:pt x="3213219" y="1239140"/>
                  </a:cubicBezTo>
                  <a:cubicBezTo>
                    <a:pt x="3289419" y="1215639"/>
                    <a:pt x="3368467" y="1426435"/>
                    <a:pt x="3443955" y="1474149"/>
                  </a:cubicBezTo>
                  <a:cubicBezTo>
                    <a:pt x="3519443" y="1521863"/>
                    <a:pt x="3589234" y="1598063"/>
                    <a:pt x="3666146" y="1525424"/>
                  </a:cubicBezTo>
                  <a:cubicBezTo>
                    <a:pt x="3743058" y="1452785"/>
                    <a:pt x="3827092" y="1085316"/>
                    <a:pt x="3905428" y="1038314"/>
                  </a:cubicBezTo>
                  <a:cubicBezTo>
                    <a:pt x="3983765" y="991312"/>
                    <a:pt x="4061389" y="1241989"/>
                    <a:pt x="4136165" y="1243413"/>
                  </a:cubicBezTo>
                  <a:cubicBezTo>
                    <a:pt x="4210941" y="1244837"/>
                    <a:pt x="4279306" y="1125908"/>
                    <a:pt x="4354082" y="1046859"/>
                  </a:cubicBezTo>
                  <a:cubicBezTo>
                    <a:pt x="4428858" y="967810"/>
                    <a:pt x="4509331" y="836775"/>
                    <a:pt x="4584819" y="769121"/>
                  </a:cubicBezTo>
                  <a:cubicBezTo>
                    <a:pt x="4660307" y="701467"/>
                    <a:pt x="4724400" y="703603"/>
                    <a:pt x="4807009" y="640934"/>
                  </a:cubicBezTo>
                  <a:cubicBezTo>
                    <a:pt x="4889618" y="578265"/>
                    <a:pt x="5000002" y="499928"/>
                    <a:pt x="5080475" y="393106"/>
                  </a:cubicBezTo>
                  <a:cubicBezTo>
                    <a:pt x="5160948" y="286284"/>
                    <a:pt x="5225397" y="143142"/>
                    <a:pt x="5289847" y="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366177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6C12-BEDE-48D1-947C-93ABC8362E45}"/>
              </a:ext>
            </a:extLst>
          </p:cNvPr>
          <p:cNvSpPr>
            <a:spLocks noGrp="1"/>
          </p:cNvSpPr>
          <p:nvPr>
            <p:ph type="title"/>
          </p:nvPr>
        </p:nvSpPr>
        <p:spPr/>
        <p:txBody>
          <a:bodyPr/>
          <a:lstStyle/>
          <a:p>
            <a:r>
              <a:rPr lang="en-US" dirty="0"/>
              <a:t>Time series correlations</a:t>
            </a:r>
          </a:p>
        </p:txBody>
      </p:sp>
      <p:pic>
        <p:nvPicPr>
          <p:cNvPr id="6" name="Picture 5" descr="Chart showing the correlation between the total revenue generated by arcades and the computer science doctorates awarded in the US.">
            <a:extLst>
              <a:ext uri="{FF2B5EF4-FFF2-40B4-BE49-F238E27FC236}">
                <a16:creationId xmlns:a16="http://schemas.microsoft.com/office/drawing/2014/main" id="{8BCF2F5D-4980-4B73-AA8C-4771F391F9FD}"/>
              </a:ext>
            </a:extLst>
          </p:cNvPr>
          <p:cNvPicPr>
            <a:picLocks noChangeAspect="1"/>
          </p:cNvPicPr>
          <p:nvPr/>
        </p:nvPicPr>
        <p:blipFill>
          <a:blip r:embed="rId4"/>
          <a:stretch>
            <a:fillRect/>
          </a:stretch>
        </p:blipFill>
        <p:spPr>
          <a:xfrm>
            <a:off x="0" y="1447825"/>
            <a:ext cx="12177068" cy="4800575"/>
          </a:xfrm>
          <a:prstGeom prst="rect">
            <a:avLst/>
          </a:prstGeom>
        </p:spPr>
      </p:pic>
      <p:sp>
        <p:nvSpPr>
          <p:cNvPr id="5" name="Rectangle 4">
            <a:extLst>
              <a:ext uri="{FF2B5EF4-FFF2-40B4-BE49-F238E27FC236}">
                <a16:creationId xmlns:a16="http://schemas.microsoft.com/office/drawing/2014/main" id="{B010A2AE-A77B-4AE0-8B30-527AA8769E69}"/>
              </a:ext>
              <a:ext uri="{C183D7F6-B498-43B3-948B-1728B52AA6E4}">
                <adec:decorative xmlns:adec="http://schemas.microsoft.com/office/drawing/2017/decorative" val="1"/>
              </a:ext>
            </a:extLst>
          </p:cNvPr>
          <p:cNvSpPr/>
          <p:nvPr/>
        </p:nvSpPr>
        <p:spPr>
          <a:xfrm>
            <a:off x="3377000" y="6063734"/>
            <a:ext cx="5812156" cy="307777"/>
          </a:xfrm>
          <a:prstGeom prst="rect">
            <a:avLst/>
          </a:prstGeom>
        </p:spPr>
        <p:txBody>
          <a:bodyPr wrap="square">
            <a:spAutoFit/>
          </a:bodyPr>
          <a:lstStyle/>
          <a:p>
            <a:r>
              <a:rPr lang="en-US" sz="1400" dirty="0"/>
              <a:t>This chart is originally from </a:t>
            </a:r>
            <a:r>
              <a:rPr lang="en-US" sz="1400" dirty="0">
                <a:hlinkClick r:id="rId5" action="ppaction://hlinkfile"/>
              </a:rPr>
              <a:t>Tyler Vigen: Spurious Correlations</a:t>
            </a:r>
            <a:endParaRPr lang="en-US" sz="1400" dirty="0"/>
          </a:p>
        </p:txBody>
      </p:sp>
      <p:sp>
        <p:nvSpPr>
          <p:cNvPr id="3" name="Footer Placeholder 2">
            <a:extLst>
              <a:ext uri="{FF2B5EF4-FFF2-40B4-BE49-F238E27FC236}">
                <a16:creationId xmlns:a16="http://schemas.microsoft.com/office/drawing/2014/main" id="{8C67B8D4-34F3-4219-BCCF-0C40EAD7E093}"/>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CBAA366-76DE-44C3-B6E6-31F2FE8F6C93}"/>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306191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7AA5-AE19-4552-9706-273866A0D9EC}"/>
              </a:ext>
            </a:extLst>
          </p:cNvPr>
          <p:cNvSpPr>
            <a:spLocks noGrp="1"/>
          </p:cNvSpPr>
          <p:nvPr>
            <p:ph type="title"/>
          </p:nvPr>
        </p:nvSpPr>
        <p:spPr/>
        <p:txBody>
          <a:bodyPr/>
          <a:lstStyle/>
          <a:p>
            <a:r>
              <a:rPr lang="en-US" dirty="0"/>
              <a:t>Stationarity, trends, and autocorrelation</a:t>
            </a:r>
          </a:p>
        </p:txBody>
      </p:sp>
      <p:sp>
        <p:nvSpPr>
          <p:cNvPr id="35" name="Content Placeholder 34">
            <a:extLst>
              <a:ext uri="{FF2B5EF4-FFF2-40B4-BE49-F238E27FC236}">
                <a16:creationId xmlns:a16="http://schemas.microsoft.com/office/drawing/2014/main" id="{ACC9BA58-0F40-40BF-944D-B7673A5E30EB}"/>
              </a:ext>
            </a:extLst>
          </p:cNvPr>
          <p:cNvSpPr>
            <a:spLocks noGrp="1"/>
          </p:cNvSpPr>
          <p:nvPr>
            <p:ph idx="1"/>
          </p:nvPr>
        </p:nvSpPr>
        <p:spPr/>
        <p:txBody>
          <a:bodyPr/>
          <a:lstStyle/>
          <a:p>
            <a:r>
              <a:rPr lang="en-US" dirty="0"/>
              <a:t>Stationarity</a:t>
            </a:r>
          </a:p>
          <a:p>
            <a:pPr lvl="1"/>
            <a:r>
              <a:rPr lang="en-US" dirty="0"/>
              <a:t>How stable is the system?</a:t>
            </a:r>
          </a:p>
          <a:p>
            <a:pPr lvl="1"/>
            <a:r>
              <a:rPr lang="en-US" dirty="0"/>
              <a:t>Does the past inform the future?</a:t>
            </a:r>
          </a:p>
          <a:p>
            <a:r>
              <a:rPr lang="en-US" dirty="0"/>
              <a:t>Trends</a:t>
            </a:r>
          </a:p>
          <a:p>
            <a:pPr lvl="1"/>
            <a:r>
              <a:rPr lang="en-US" dirty="0"/>
              <a:t>Correlation issues</a:t>
            </a:r>
          </a:p>
          <a:p>
            <a:r>
              <a:rPr lang="en-US" dirty="0"/>
              <a:t>Autocorrelation</a:t>
            </a:r>
          </a:p>
          <a:p>
            <a:pPr lvl="1"/>
            <a:r>
              <a:rPr lang="en-US" dirty="0"/>
              <a:t>How points in time are linearly related</a:t>
            </a:r>
          </a:p>
          <a:p>
            <a:pPr lvl="1"/>
            <a:endParaRPr lang="en-US" dirty="0"/>
          </a:p>
          <a:p>
            <a:r>
              <a:rPr lang="en-US" dirty="0"/>
              <a:t>Influences algorithm choice</a:t>
            </a:r>
          </a:p>
        </p:txBody>
      </p:sp>
      <p:grpSp>
        <p:nvGrpSpPr>
          <p:cNvPr id="89" name="Group 88" descr="Graph showing increasing trend over 2 years of unlabeled data.">
            <a:extLst>
              <a:ext uri="{FF2B5EF4-FFF2-40B4-BE49-F238E27FC236}">
                <a16:creationId xmlns:a16="http://schemas.microsoft.com/office/drawing/2014/main" id="{65BB54D4-E3AA-4B7C-A44C-99B4EB864D1C}"/>
              </a:ext>
            </a:extLst>
          </p:cNvPr>
          <p:cNvGrpSpPr/>
          <p:nvPr/>
        </p:nvGrpSpPr>
        <p:grpSpPr>
          <a:xfrm>
            <a:off x="5804644" y="2070452"/>
            <a:ext cx="5972244" cy="3002981"/>
            <a:chOff x="5599482" y="1922090"/>
            <a:chExt cx="5972244" cy="3002981"/>
          </a:xfrm>
        </p:grpSpPr>
        <p:grpSp>
          <p:nvGrpSpPr>
            <p:cNvPr id="90" name="Group 89">
              <a:extLst>
                <a:ext uri="{FF2B5EF4-FFF2-40B4-BE49-F238E27FC236}">
                  <a16:creationId xmlns:a16="http://schemas.microsoft.com/office/drawing/2014/main" id="{F454E82E-28D2-40E2-854E-01BF66084F47}"/>
                </a:ext>
              </a:extLst>
            </p:cNvPr>
            <p:cNvGrpSpPr/>
            <p:nvPr/>
          </p:nvGrpSpPr>
          <p:grpSpPr>
            <a:xfrm>
              <a:off x="5599482" y="1922090"/>
              <a:ext cx="5972244" cy="3002981"/>
              <a:chOff x="2636481" y="1941535"/>
              <a:chExt cx="5972244" cy="3002981"/>
            </a:xfrm>
          </p:grpSpPr>
          <p:sp>
            <p:nvSpPr>
              <p:cNvPr id="92" name="Oval 91">
                <a:extLst>
                  <a:ext uri="{FF2B5EF4-FFF2-40B4-BE49-F238E27FC236}">
                    <a16:creationId xmlns:a16="http://schemas.microsoft.com/office/drawing/2014/main" id="{0B8B13B2-3D77-4289-834C-2C58A718254D}"/>
                  </a:ext>
                  <a:ext uri="{C183D7F6-B498-43B3-948B-1728B52AA6E4}">
                    <adec:decorative xmlns:adec="http://schemas.microsoft.com/office/drawing/2017/decorative" val="1"/>
                  </a:ext>
                </a:extLst>
              </p:cNvPr>
              <p:cNvSpPr/>
              <p:nvPr/>
            </p:nvSpPr>
            <p:spPr>
              <a:xfrm>
                <a:off x="2811145" y="422868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3" name="Straight Connector 92">
                <a:extLst>
                  <a:ext uri="{FF2B5EF4-FFF2-40B4-BE49-F238E27FC236}">
                    <a16:creationId xmlns:a16="http://schemas.microsoft.com/office/drawing/2014/main" id="{F82E262D-3986-4E5E-B3AC-43F45BDB0A4F}"/>
                  </a:ext>
                  <a:ext uri="{C183D7F6-B498-43B3-948B-1728B52AA6E4}">
                    <adec:decorative xmlns:adec="http://schemas.microsoft.com/office/drawing/2017/decorative" val="1"/>
                  </a:ext>
                </a:extLst>
              </p:cNvPr>
              <p:cNvCxnSpPr/>
              <p:nvPr/>
            </p:nvCxnSpPr>
            <p:spPr>
              <a:xfrm flipV="1">
                <a:off x="2636481" y="2186294"/>
                <a:ext cx="0" cy="2437000"/>
              </a:xfrm>
              <a:prstGeom prst="line">
                <a:avLst/>
              </a:prstGeom>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D0EE508A-FA51-44B0-BBB1-818761432C4A}"/>
                  </a:ext>
                  <a:ext uri="{C183D7F6-B498-43B3-948B-1728B52AA6E4}">
                    <adec:decorative xmlns:adec="http://schemas.microsoft.com/office/drawing/2017/decorative" val="1"/>
                  </a:ext>
                </a:extLst>
              </p:cNvPr>
              <p:cNvSpPr/>
              <p:nvPr/>
            </p:nvSpPr>
            <p:spPr>
              <a:xfrm>
                <a:off x="3046175" y="399670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37F3C58B-4CB4-40AF-BDE0-4F67DF020F01}"/>
                  </a:ext>
                  <a:ext uri="{C183D7F6-B498-43B3-948B-1728B52AA6E4}">
                    <adec:decorative xmlns:adec="http://schemas.microsoft.com/office/drawing/2017/decorative" val="1"/>
                  </a:ext>
                </a:extLst>
              </p:cNvPr>
              <p:cNvSpPr/>
              <p:nvPr/>
            </p:nvSpPr>
            <p:spPr>
              <a:xfrm>
                <a:off x="3497804" y="387888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8BE13C1F-9A4F-4D79-866F-A0A992ED00E9}"/>
                  </a:ext>
                  <a:ext uri="{C183D7F6-B498-43B3-948B-1728B52AA6E4}">
                    <adec:decorative xmlns:adec="http://schemas.microsoft.com/office/drawing/2017/decorative" val="1"/>
                  </a:ext>
                </a:extLst>
              </p:cNvPr>
              <p:cNvSpPr/>
              <p:nvPr/>
            </p:nvSpPr>
            <p:spPr>
              <a:xfrm>
                <a:off x="3726716" y="405699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0EE1259E-CBD6-44BA-8906-A21392F83710}"/>
                  </a:ext>
                  <a:ext uri="{C183D7F6-B498-43B3-948B-1728B52AA6E4}">
                    <adec:decorative xmlns:adec="http://schemas.microsoft.com/office/drawing/2017/decorative" val="1"/>
                  </a:ext>
                </a:extLst>
              </p:cNvPr>
              <p:cNvSpPr/>
              <p:nvPr/>
            </p:nvSpPr>
            <p:spPr>
              <a:xfrm>
                <a:off x="4187684" y="341482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A144C2BB-DF2D-472E-988D-5FD4C8BDC7E6}"/>
                  </a:ext>
                </a:extLst>
              </p:cNvPr>
              <p:cNvGrpSpPr/>
              <p:nvPr/>
            </p:nvGrpSpPr>
            <p:grpSpPr>
              <a:xfrm>
                <a:off x="2636481" y="4555347"/>
                <a:ext cx="2986122" cy="67946"/>
                <a:chOff x="654545" y="4068457"/>
                <a:chExt cx="2986122" cy="67946"/>
              </a:xfrm>
            </p:grpSpPr>
            <p:cxnSp>
              <p:nvCxnSpPr>
                <p:cNvPr id="157" name="Straight Connector 156">
                  <a:extLst>
                    <a:ext uri="{FF2B5EF4-FFF2-40B4-BE49-F238E27FC236}">
                      <a16:creationId xmlns:a16="http://schemas.microsoft.com/office/drawing/2014/main" id="{9729CA7B-0A44-4D0D-9156-EA03E752DBC9}"/>
                    </a:ext>
                    <a:ext uri="{C183D7F6-B498-43B3-948B-1728B52AA6E4}">
                      <adec:decorative xmlns:adec="http://schemas.microsoft.com/office/drawing/2017/decorative" val="1"/>
                    </a:ext>
                  </a:extLst>
                </p:cNvPr>
                <p:cNvCxnSpPr/>
                <p:nvPr/>
              </p:nvCxnSpPr>
              <p:spPr>
                <a:xfrm>
                  <a:off x="654545" y="4136403"/>
                  <a:ext cx="29861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B2CD403-7192-4C81-912E-88085CE5BAB7}"/>
                    </a:ext>
                    <a:ext uri="{C183D7F6-B498-43B3-948B-1728B52AA6E4}">
                      <adec:decorative xmlns:adec="http://schemas.microsoft.com/office/drawing/2017/decorative" val="1"/>
                    </a:ext>
                  </a:extLst>
                </p:cNvPr>
                <p:cNvCxnSpPr/>
                <p:nvPr/>
              </p:nvCxnSpPr>
              <p:spPr>
                <a:xfrm flipV="1">
                  <a:off x="88330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FB23A49-AE0D-4CD7-8B0B-ABDB00EB3CDF}"/>
                    </a:ext>
                    <a:ext uri="{C183D7F6-B498-43B3-948B-1728B52AA6E4}">
                      <adec:decorative xmlns:adec="http://schemas.microsoft.com/office/drawing/2017/decorative" val="1"/>
                    </a:ext>
                  </a:extLst>
                </p:cNvPr>
                <p:cNvCxnSpPr/>
                <p:nvPr/>
              </p:nvCxnSpPr>
              <p:spPr>
                <a:xfrm flipV="1">
                  <a:off x="111273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6A0546E-0312-4635-AAE6-41E7458951F3}"/>
                    </a:ext>
                    <a:ext uri="{C183D7F6-B498-43B3-948B-1728B52AA6E4}">
                      <adec:decorative xmlns:adec="http://schemas.microsoft.com/office/drawing/2017/decorative" val="1"/>
                    </a:ext>
                  </a:extLst>
                </p:cNvPr>
                <p:cNvCxnSpPr/>
                <p:nvPr/>
              </p:nvCxnSpPr>
              <p:spPr>
                <a:xfrm flipV="1">
                  <a:off x="134217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2609AB5-EDD9-493B-AA3E-F867E60AA30A}"/>
                    </a:ext>
                    <a:ext uri="{C183D7F6-B498-43B3-948B-1728B52AA6E4}">
                      <adec:decorative xmlns:adec="http://schemas.microsoft.com/office/drawing/2017/decorative" val="1"/>
                    </a:ext>
                  </a:extLst>
                </p:cNvPr>
                <p:cNvCxnSpPr/>
                <p:nvPr/>
              </p:nvCxnSpPr>
              <p:spPr>
                <a:xfrm flipV="1">
                  <a:off x="157160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7E538D5-B39E-49B2-9606-DC4AAEFC274E}"/>
                    </a:ext>
                    <a:ext uri="{C183D7F6-B498-43B3-948B-1728B52AA6E4}">
                      <adec:decorative xmlns:adec="http://schemas.microsoft.com/office/drawing/2017/decorative" val="1"/>
                    </a:ext>
                  </a:extLst>
                </p:cNvPr>
                <p:cNvCxnSpPr/>
                <p:nvPr/>
              </p:nvCxnSpPr>
              <p:spPr>
                <a:xfrm flipV="1">
                  <a:off x="180104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78F0621-F4D4-46B8-AC50-A4CA4D7BB101}"/>
                    </a:ext>
                    <a:ext uri="{C183D7F6-B498-43B3-948B-1728B52AA6E4}">
                      <adec:decorative xmlns:adec="http://schemas.microsoft.com/office/drawing/2017/decorative" val="1"/>
                    </a:ext>
                  </a:extLst>
                </p:cNvPr>
                <p:cNvCxnSpPr/>
                <p:nvPr/>
              </p:nvCxnSpPr>
              <p:spPr>
                <a:xfrm flipV="1">
                  <a:off x="203048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DB5E90F-7D74-4AB8-A2A7-5834D20E9B1A}"/>
                    </a:ext>
                    <a:ext uri="{C183D7F6-B498-43B3-948B-1728B52AA6E4}">
                      <adec:decorative xmlns:adec="http://schemas.microsoft.com/office/drawing/2017/decorative" val="1"/>
                    </a:ext>
                  </a:extLst>
                </p:cNvPr>
                <p:cNvCxnSpPr/>
                <p:nvPr/>
              </p:nvCxnSpPr>
              <p:spPr>
                <a:xfrm flipV="1">
                  <a:off x="225991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F7F8031-0091-45F0-A463-A6D30D8E59AA}"/>
                    </a:ext>
                    <a:ext uri="{C183D7F6-B498-43B3-948B-1728B52AA6E4}">
                      <adec:decorative xmlns:adec="http://schemas.microsoft.com/office/drawing/2017/decorative" val="1"/>
                    </a:ext>
                  </a:extLst>
                </p:cNvPr>
                <p:cNvCxnSpPr/>
                <p:nvPr/>
              </p:nvCxnSpPr>
              <p:spPr>
                <a:xfrm flipV="1">
                  <a:off x="248935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DF44652-8A67-47F8-B798-30798BA6C121}"/>
                    </a:ext>
                    <a:ext uri="{C183D7F6-B498-43B3-948B-1728B52AA6E4}">
                      <adec:decorative xmlns:adec="http://schemas.microsoft.com/office/drawing/2017/decorative" val="1"/>
                    </a:ext>
                  </a:extLst>
                </p:cNvPr>
                <p:cNvCxnSpPr/>
                <p:nvPr/>
              </p:nvCxnSpPr>
              <p:spPr>
                <a:xfrm flipV="1">
                  <a:off x="271878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EA9E690-B032-47B8-BCC7-8910F4E82E4A}"/>
                    </a:ext>
                    <a:ext uri="{C183D7F6-B498-43B3-948B-1728B52AA6E4}">
                      <adec:decorative xmlns:adec="http://schemas.microsoft.com/office/drawing/2017/decorative" val="1"/>
                    </a:ext>
                  </a:extLst>
                </p:cNvPr>
                <p:cNvCxnSpPr/>
                <p:nvPr/>
              </p:nvCxnSpPr>
              <p:spPr>
                <a:xfrm flipV="1">
                  <a:off x="294822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4C77662-EE21-4D5A-8D61-69E6F4C70813}"/>
                    </a:ext>
                    <a:ext uri="{C183D7F6-B498-43B3-948B-1728B52AA6E4}">
                      <adec:decorative xmlns:adec="http://schemas.microsoft.com/office/drawing/2017/decorative" val="1"/>
                    </a:ext>
                  </a:extLst>
                </p:cNvPr>
                <p:cNvCxnSpPr/>
                <p:nvPr/>
              </p:nvCxnSpPr>
              <p:spPr>
                <a:xfrm flipV="1">
                  <a:off x="317766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F069559-061A-4D4C-B6CA-61359F4FD533}"/>
                    </a:ext>
                    <a:ext uri="{C183D7F6-B498-43B3-948B-1728B52AA6E4}">
                      <adec:decorative xmlns:adec="http://schemas.microsoft.com/office/drawing/2017/decorative" val="1"/>
                    </a:ext>
                  </a:extLst>
                </p:cNvPr>
                <p:cNvCxnSpPr/>
                <p:nvPr/>
              </p:nvCxnSpPr>
              <p:spPr>
                <a:xfrm flipV="1">
                  <a:off x="340709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E46AEA0-CEB0-45BB-8C89-52FB23881EC6}"/>
                    </a:ext>
                    <a:ext uri="{C183D7F6-B498-43B3-948B-1728B52AA6E4}">
                      <adec:decorative xmlns:adec="http://schemas.microsoft.com/office/drawing/2017/decorative" val="1"/>
                    </a:ext>
                  </a:extLst>
                </p:cNvPr>
                <p:cNvCxnSpPr/>
                <p:nvPr/>
              </p:nvCxnSpPr>
              <p:spPr>
                <a:xfrm flipV="1">
                  <a:off x="3636528" y="4068457"/>
                  <a:ext cx="0" cy="679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99" name="Oval 98">
                <a:extLst>
                  <a:ext uri="{FF2B5EF4-FFF2-40B4-BE49-F238E27FC236}">
                    <a16:creationId xmlns:a16="http://schemas.microsoft.com/office/drawing/2014/main" id="{E1F9A669-CE1D-42FE-9CEE-EB4C20DCB17C}"/>
                  </a:ext>
                  <a:ext uri="{C183D7F6-B498-43B3-948B-1728B52AA6E4}">
                    <adec:decorative xmlns:adec="http://schemas.microsoft.com/office/drawing/2017/decorative" val="1"/>
                  </a:ext>
                </a:extLst>
              </p:cNvPr>
              <p:cNvSpPr/>
              <p:nvPr/>
            </p:nvSpPr>
            <p:spPr>
              <a:xfrm>
                <a:off x="3269940" y="353986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88A1E2A5-ABDF-4FAD-85A8-D4AFAB9F8784}"/>
                  </a:ext>
                  <a:ext uri="{C183D7F6-B498-43B3-948B-1728B52AA6E4}">
                    <adec:decorative xmlns:adec="http://schemas.microsoft.com/office/drawing/2017/decorative" val="1"/>
                  </a:ext>
                </a:extLst>
              </p:cNvPr>
              <p:cNvSpPr/>
              <p:nvPr/>
            </p:nvSpPr>
            <p:spPr>
              <a:xfrm>
                <a:off x="3963573" y="345001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FB906E4-9DAC-42EE-977B-9D1A88C00A5A}"/>
                  </a:ext>
                  <a:ext uri="{C183D7F6-B498-43B3-948B-1728B52AA6E4}">
                    <adec:decorative xmlns:adec="http://schemas.microsoft.com/office/drawing/2017/decorative" val="1"/>
                  </a:ext>
                </a:extLst>
              </p:cNvPr>
              <p:cNvSpPr/>
              <p:nvPr/>
            </p:nvSpPr>
            <p:spPr>
              <a:xfrm>
                <a:off x="4417120" y="354608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0D2584-7F53-4942-ABB7-7BB9C417390C}"/>
                  </a:ext>
                  <a:ext uri="{C183D7F6-B498-43B3-948B-1728B52AA6E4}">
                    <adec:decorative xmlns:adec="http://schemas.microsoft.com/office/drawing/2017/decorative" val="1"/>
                  </a:ext>
                </a:extLst>
              </p:cNvPr>
              <p:cNvSpPr/>
              <p:nvPr/>
            </p:nvSpPr>
            <p:spPr>
              <a:xfrm>
                <a:off x="4653272" y="3113331"/>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66C41BE4-11F3-4796-BC5C-B08C2CE5DE83}"/>
                  </a:ext>
                  <a:ext uri="{C183D7F6-B498-43B3-948B-1728B52AA6E4}">
                    <adec:decorative xmlns:adec="http://schemas.microsoft.com/office/drawing/2017/decorative" val="1"/>
                  </a:ext>
                </a:extLst>
              </p:cNvPr>
              <p:cNvSpPr/>
              <p:nvPr/>
            </p:nvSpPr>
            <p:spPr>
              <a:xfrm>
                <a:off x="4881545" y="321865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CB896668-E239-4D75-A58D-F9373AB728B4}"/>
                  </a:ext>
                </a:extLst>
              </p:cNvPr>
              <p:cNvGrpSpPr/>
              <p:nvPr/>
            </p:nvGrpSpPr>
            <p:grpSpPr>
              <a:xfrm>
                <a:off x="5622603" y="4555346"/>
                <a:ext cx="2986122" cy="67946"/>
                <a:chOff x="654545" y="4068457"/>
                <a:chExt cx="2986122" cy="67946"/>
              </a:xfrm>
            </p:grpSpPr>
            <p:cxnSp>
              <p:nvCxnSpPr>
                <p:cNvPr id="145" name="Straight Connector 144">
                  <a:extLst>
                    <a:ext uri="{FF2B5EF4-FFF2-40B4-BE49-F238E27FC236}">
                      <a16:creationId xmlns:a16="http://schemas.microsoft.com/office/drawing/2014/main" id="{28D0F124-F6EA-4B82-A823-7F690D6646FD}"/>
                    </a:ext>
                    <a:ext uri="{C183D7F6-B498-43B3-948B-1728B52AA6E4}">
                      <adec:decorative xmlns:adec="http://schemas.microsoft.com/office/drawing/2017/decorative" val="1"/>
                    </a:ext>
                  </a:extLst>
                </p:cNvPr>
                <p:cNvCxnSpPr/>
                <p:nvPr/>
              </p:nvCxnSpPr>
              <p:spPr>
                <a:xfrm>
                  <a:off x="654545" y="4136403"/>
                  <a:ext cx="29861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C245694-EB8E-4026-BBCB-A0E7EBA13088}"/>
                    </a:ext>
                    <a:ext uri="{C183D7F6-B498-43B3-948B-1728B52AA6E4}">
                      <adec:decorative xmlns:adec="http://schemas.microsoft.com/office/drawing/2017/decorative" val="1"/>
                    </a:ext>
                  </a:extLst>
                </p:cNvPr>
                <p:cNvCxnSpPr/>
                <p:nvPr/>
              </p:nvCxnSpPr>
              <p:spPr>
                <a:xfrm flipV="1">
                  <a:off x="88330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73B1B23-85E2-4FD1-8276-3E8F20F6DC9A}"/>
                    </a:ext>
                    <a:ext uri="{C183D7F6-B498-43B3-948B-1728B52AA6E4}">
                      <adec:decorative xmlns:adec="http://schemas.microsoft.com/office/drawing/2017/decorative" val="1"/>
                    </a:ext>
                  </a:extLst>
                </p:cNvPr>
                <p:cNvCxnSpPr/>
                <p:nvPr/>
              </p:nvCxnSpPr>
              <p:spPr>
                <a:xfrm flipV="1">
                  <a:off x="111273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7556882-3CED-416A-A37C-8758D3C94FB1}"/>
                    </a:ext>
                    <a:ext uri="{C183D7F6-B498-43B3-948B-1728B52AA6E4}">
                      <adec:decorative xmlns:adec="http://schemas.microsoft.com/office/drawing/2017/decorative" val="1"/>
                    </a:ext>
                  </a:extLst>
                </p:cNvPr>
                <p:cNvCxnSpPr/>
                <p:nvPr/>
              </p:nvCxnSpPr>
              <p:spPr>
                <a:xfrm flipV="1">
                  <a:off x="134217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669F0AD-3D5E-46C2-8A88-14C21073986C}"/>
                    </a:ext>
                    <a:ext uri="{C183D7F6-B498-43B3-948B-1728B52AA6E4}">
                      <adec:decorative xmlns:adec="http://schemas.microsoft.com/office/drawing/2017/decorative" val="1"/>
                    </a:ext>
                  </a:extLst>
                </p:cNvPr>
                <p:cNvCxnSpPr/>
                <p:nvPr/>
              </p:nvCxnSpPr>
              <p:spPr>
                <a:xfrm flipV="1">
                  <a:off x="157160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E1D5850-25A6-4597-A184-AC797AB25A0A}"/>
                    </a:ext>
                    <a:ext uri="{C183D7F6-B498-43B3-948B-1728B52AA6E4}">
                      <adec:decorative xmlns:adec="http://schemas.microsoft.com/office/drawing/2017/decorative" val="1"/>
                    </a:ext>
                  </a:extLst>
                </p:cNvPr>
                <p:cNvCxnSpPr/>
                <p:nvPr/>
              </p:nvCxnSpPr>
              <p:spPr>
                <a:xfrm flipV="1">
                  <a:off x="180104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2874DBF-B307-4325-8BEB-2052A61CEBA1}"/>
                    </a:ext>
                    <a:ext uri="{C183D7F6-B498-43B3-948B-1728B52AA6E4}">
                      <adec:decorative xmlns:adec="http://schemas.microsoft.com/office/drawing/2017/decorative" val="1"/>
                    </a:ext>
                  </a:extLst>
                </p:cNvPr>
                <p:cNvCxnSpPr/>
                <p:nvPr/>
              </p:nvCxnSpPr>
              <p:spPr>
                <a:xfrm flipV="1">
                  <a:off x="203048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72261CF-C2AD-4B79-88C8-983704931ED3}"/>
                    </a:ext>
                    <a:ext uri="{C183D7F6-B498-43B3-948B-1728B52AA6E4}">
                      <adec:decorative xmlns:adec="http://schemas.microsoft.com/office/drawing/2017/decorative" val="1"/>
                    </a:ext>
                  </a:extLst>
                </p:cNvPr>
                <p:cNvCxnSpPr/>
                <p:nvPr/>
              </p:nvCxnSpPr>
              <p:spPr>
                <a:xfrm flipV="1">
                  <a:off x="225991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118A1E6-CEED-494A-B5E9-2DDEA911D023}"/>
                    </a:ext>
                    <a:ext uri="{C183D7F6-B498-43B3-948B-1728B52AA6E4}">
                      <adec:decorative xmlns:adec="http://schemas.microsoft.com/office/drawing/2017/decorative" val="1"/>
                    </a:ext>
                  </a:extLst>
                </p:cNvPr>
                <p:cNvCxnSpPr/>
                <p:nvPr/>
              </p:nvCxnSpPr>
              <p:spPr>
                <a:xfrm flipV="1">
                  <a:off x="248935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3D5BE44-7BC2-4100-964A-C41704FABAFE}"/>
                    </a:ext>
                    <a:ext uri="{C183D7F6-B498-43B3-948B-1728B52AA6E4}">
                      <adec:decorative xmlns:adec="http://schemas.microsoft.com/office/drawing/2017/decorative" val="1"/>
                    </a:ext>
                  </a:extLst>
                </p:cNvPr>
                <p:cNvCxnSpPr/>
                <p:nvPr/>
              </p:nvCxnSpPr>
              <p:spPr>
                <a:xfrm flipV="1">
                  <a:off x="271878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DCFE21E-34BE-4020-BFAA-0BB50222E122}"/>
                    </a:ext>
                    <a:ext uri="{C183D7F6-B498-43B3-948B-1728B52AA6E4}">
                      <adec:decorative xmlns:adec="http://schemas.microsoft.com/office/drawing/2017/decorative" val="1"/>
                    </a:ext>
                  </a:extLst>
                </p:cNvPr>
                <p:cNvCxnSpPr/>
                <p:nvPr/>
              </p:nvCxnSpPr>
              <p:spPr>
                <a:xfrm flipV="1">
                  <a:off x="294822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1A8253F-B9FC-46C0-A9FC-8EFCC8A38FC3}"/>
                    </a:ext>
                    <a:ext uri="{C183D7F6-B498-43B3-948B-1728B52AA6E4}">
                      <adec:decorative xmlns:adec="http://schemas.microsoft.com/office/drawing/2017/decorative" val="1"/>
                    </a:ext>
                  </a:extLst>
                </p:cNvPr>
                <p:cNvCxnSpPr/>
                <p:nvPr/>
              </p:nvCxnSpPr>
              <p:spPr>
                <a:xfrm flipV="1">
                  <a:off x="3177661" y="4068457"/>
                  <a:ext cx="0" cy="6794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6F64F43F-85A8-43AF-B123-0A416AFBECB3}"/>
                  </a:ext>
                </a:extLst>
              </p:cNvPr>
              <p:cNvGrpSpPr/>
              <p:nvPr/>
            </p:nvGrpSpPr>
            <p:grpSpPr>
              <a:xfrm>
                <a:off x="2714836" y="4605962"/>
                <a:ext cx="2873166" cy="338554"/>
                <a:chOff x="2714836" y="4605962"/>
                <a:chExt cx="2873166" cy="338554"/>
              </a:xfrm>
            </p:grpSpPr>
            <p:sp>
              <p:nvSpPr>
                <p:cNvPr id="133" name="TextBox 132">
                  <a:extLst>
                    <a:ext uri="{FF2B5EF4-FFF2-40B4-BE49-F238E27FC236}">
                      <a16:creationId xmlns:a16="http://schemas.microsoft.com/office/drawing/2014/main" id="{10675286-41D3-4B7D-9757-69CF104C52F0}"/>
                    </a:ext>
                  </a:extLst>
                </p:cNvPr>
                <p:cNvSpPr txBox="1"/>
                <p:nvPr/>
              </p:nvSpPr>
              <p:spPr>
                <a:xfrm>
                  <a:off x="2714836"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a:t>
                  </a:r>
                </a:p>
              </p:txBody>
            </p:sp>
            <p:sp>
              <p:nvSpPr>
                <p:cNvPr id="134" name="TextBox 133">
                  <a:extLst>
                    <a:ext uri="{FF2B5EF4-FFF2-40B4-BE49-F238E27FC236}">
                      <a16:creationId xmlns:a16="http://schemas.microsoft.com/office/drawing/2014/main" id="{CBBD2014-7E57-403D-BFE9-5F1E30707262}"/>
                    </a:ext>
                  </a:extLst>
                </p:cNvPr>
                <p:cNvSpPr txBox="1"/>
                <p:nvPr/>
              </p:nvSpPr>
              <p:spPr>
                <a:xfrm>
                  <a:off x="2954893"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2</a:t>
                  </a:r>
                </a:p>
              </p:txBody>
            </p:sp>
            <p:sp>
              <p:nvSpPr>
                <p:cNvPr id="135" name="TextBox 134">
                  <a:extLst>
                    <a:ext uri="{FF2B5EF4-FFF2-40B4-BE49-F238E27FC236}">
                      <a16:creationId xmlns:a16="http://schemas.microsoft.com/office/drawing/2014/main" id="{87B46E43-7131-4DF3-B0FD-D6C4B3E0B05B}"/>
                    </a:ext>
                  </a:extLst>
                </p:cNvPr>
                <p:cNvSpPr txBox="1"/>
                <p:nvPr/>
              </p:nvSpPr>
              <p:spPr>
                <a:xfrm>
                  <a:off x="3185649"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3</a:t>
                  </a:r>
                </a:p>
              </p:txBody>
            </p:sp>
            <p:sp>
              <p:nvSpPr>
                <p:cNvPr id="136" name="TextBox 135">
                  <a:extLst>
                    <a:ext uri="{FF2B5EF4-FFF2-40B4-BE49-F238E27FC236}">
                      <a16:creationId xmlns:a16="http://schemas.microsoft.com/office/drawing/2014/main" id="{6C84FE48-B0D3-4AE9-8FCE-81BCCD24B940}"/>
                    </a:ext>
                  </a:extLst>
                </p:cNvPr>
                <p:cNvSpPr txBox="1"/>
                <p:nvPr/>
              </p:nvSpPr>
              <p:spPr>
                <a:xfrm>
                  <a:off x="3409114"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4</a:t>
                  </a:r>
                </a:p>
              </p:txBody>
            </p:sp>
            <p:sp>
              <p:nvSpPr>
                <p:cNvPr id="137" name="TextBox 136">
                  <a:extLst>
                    <a:ext uri="{FF2B5EF4-FFF2-40B4-BE49-F238E27FC236}">
                      <a16:creationId xmlns:a16="http://schemas.microsoft.com/office/drawing/2014/main" id="{E371E0B0-3EB6-493E-B392-272EFA32C0F1}"/>
                    </a:ext>
                  </a:extLst>
                </p:cNvPr>
                <p:cNvSpPr txBox="1"/>
                <p:nvPr/>
              </p:nvSpPr>
              <p:spPr>
                <a:xfrm>
                  <a:off x="3641608"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5</a:t>
                  </a:r>
                </a:p>
              </p:txBody>
            </p:sp>
            <p:sp>
              <p:nvSpPr>
                <p:cNvPr id="138" name="TextBox 137">
                  <a:extLst>
                    <a:ext uri="{FF2B5EF4-FFF2-40B4-BE49-F238E27FC236}">
                      <a16:creationId xmlns:a16="http://schemas.microsoft.com/office/drawing/2014/main" id="{94D26982-16D0-4E4A-9539-831B3A64C29A}"/>
                    </a:ext>
                  </a:extLst>
                </p:cNvPr>
                <p:cNvSpPr txBox="1"/>
                <p:nvPr/>
              </p:nvSpPr>
              <p:spPr>
                <a:xfrm>
                  <a:off x="3863279"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6</a:t>
                  </a:r>
                </a:p>
              </p:txBody>
            </p:sp>
            <p:sp>
              <p:nvSpPr>
                <p:cNvPr id="139" name="TextBox 138">
                  <a:extLst>
                    <a:ext uri="{FF2B5EF4-FFF2-40B4-BE49-F238E27FC236}">
                      <a16:creationId xmlns:a16="http://schemas.microsoft.com/office/drawing/2014/main" id="{BF964B78-26ED-47C6-8659-29C3B6148989}"/>
                    </a:ext>
                  </a:extLst>
                </p:cNvPr>
                <p:cNvSpPr txBox="1"/>
                <p:nvPr/>
              </p:nvSpPr>
              <p:spPr>
                <a:xfrm>
                  <a:off x="4097422"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7</a:t>
                  </a:r>
                </a:p>
              </p:txBody>
            </p:sp>
            <p:sp>
              <p:nvSpPr>
                <p:cNvPr id="140" name="TextBox 139">
                  <a:extLst>
                    <a:ext uri="{FF2B5EF4-FFF2-40B4-BE49-F238E27FC236}">
                      <a16:creationId xmlns:a16="http://schemas.microsoft.com/office/drawing/2014/main" id="{BBADCDE8-7E38-41EF-9333-01C91DE5A8F8}"/>
                    </a:ext>
                  </a:extLst>
                </p:cNvPr>
                <p:cNvSpPr txBox="1"/>
                <p:nvPr/>
              </p:nvSpPr>
              <p:spPr>
                <a:xfrm>
                  <a:off x="4327974"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8</a:t>
                  </a:r>
                </a:p>
              </p:txBody>
            </p:sp>
            <p:sp>
              <p:nvSpPr>
                <p:cNvPr id="141" name="TextBox 140">
                  <a:extLst>
                    <a:ext uri="{FF2B5EF4-FFF2-40B4-BE49-F238E27FC236}">
                      <a16:creationId xmlns:a16="http://schemas.microsoft.com/office/drawing/2014/main" id="{C2000B4C-DF35-4A76-9EAE-E4B8E4F342B4}"/>
                    </a:ext>
                  </a:extLst>
                </p:cNvPr>
                <p:cNvSpPr txBox="1"/>
                <p:nvPr/>
              </p:nvSpPr>
              <p:spPr>
                <a:xfrm>
                  <a:off x="4561378" y="4605962"/>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9</a:t>
                  </a:r>
                </a:p>
              </p:txBody>
            </p:sp>
            <p:sp>
              <p:nvSpPr>
                <p:cNvPr id="142" name="TextBox 141">
                  <a:extLst>
                    <a:ext uri="{FF2B5EF4-FFF2-40B4-BE49-F238E27FC236}">
                      <a16:creationId xmlns:a16="http://schemas.microsoft.com/office/drawing/2014/main" id="{2B8F7AFE-5A54-42D7-BC94-232928429022}"/>
                    </a:ext>
                  </a:extLst>
                </p:cNvPr>
                <p:cNvSpPr txBox="1"/>
                <p:nvPr/>
              </p:nvSpPr>
              <p:spPr>
                <a:xfrm>
                  <a:off x="4740110" y="4605962"/>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10</a:t>
                  </a:r>
                </a:p>
              </p:txBody>
            </p:sp>
            <p:sp>
              <p:nvSpPr>
                <p:cNvPr id="143" name="TextBox 142">
                  <a:extLst>
                    <a:ext uri="{FF2B5EF4-FFF2-40B4-BE49-F238E27FC236}">
                      <a16:creationId xmlns:a16="http://schemas.microsoft.com/office/drawing/2014/main" id="{E8EC802D-AFDD-4A42-A7F9-ECC40ED15AA3}"/>
                    </a:ext>
                  </a:extLst>
                </p:cNvPr>
                <p:cNvSpPr txBox="1"/>
                <p:nvPr/>
              </p:nvSpPr>
              <p:spPr>
                <a:xfrm>
                  <a:off x="4966190" y="4605962"/>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11</a:t>
                  </a:r>
                </a:p>
              </p:txBody>
            </p:sp>
            <p:sp>
              <p:nvSpPr>
                <p:cNvPr id="144" name="TextBox 143">
                  <a:extLst>
                    <a:ext uri="{FF2B5EF4-FFF2-40B4-BE49-F238E27FC236}">
                      <a16:creationId xmlns:a16="http://schemas.microsoft.com/office/drawing/2014/main" id="{DB6BE325-01DD-407C-8E4A-21E32731BB87}"/>
                    </a:ext>
                  </a:extLst>
                </p:cNvPr>
                <p:cNvSpPr txBox="1"/>
                <p:nvPr/>
              </p:nvSpPr>
              <p:spPr>
                <a:xfrm>
                  <a:off x="5194946" y="4605962"/>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12</a:t>
                  </a:r>
                </a:p>
              </p:txBody>
            </p:sp>
          </p:grpSp>
          <p:grpSp>
            <p:nvGrpSpPr>
              <p:cNvPr id="106" name="Group 105">
                <a:extLst>
                  <a:ext uri="{FF2B5EF4-FFF2-40B4-BE49-F238E27FC236}">
                    <a16:creationId xmlns:a16="http://schemas.microsoft.com/office/drawing/2014/main" id="{B4DB2783-FBEA-4D3C-9A62-E9AEAC48DCB3}"/>
                  </a:ext>
                </a:extLst>
              </p:cNvPr>
              <p:cNvGrpSpPr/>
              <p:nvPr/>
            </p:nvGrpSpPr>
            <p:grpSpPr>
              <a:xfrm>
                <a:off x="5475196" y="4605962"/>
                <a:ext cx="2873166" cy="338554"/>
                <a:chOff x="2714836" y="4603968"/>
                <a:chExt cx="2873166" cy="338554"/>
              </a:xfrm>
            </p:grpSpPr>
            <p:sp>
              <p:nvSpPr>
                <p:cNvPr id="121" name="TextBox 120">
                  <a:extLst>
                    <a:ext uri="{FF2B5EF4-FFF2-40B4-BE49-F238E27FC236}">
                      <a16:creationId xmlns:a16="http://schemas.microsoft.com/office/drawing/2014/main" id="{954A07E4-B221-4438-92FD-EFB756497426}"/>
                    </a:ext>
                  </a:extLst>
                </p:cNvPr>
                <p:cNvSpPr txBox="1"/>
                <p:nvPr/>
              </p:nvSpPr>
              <p:spPr>
                <a:xfrm>
                  <a:off x="2714836"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a:t>
                  </a:r>
                </a:p>
              </p:txBody>
            </p:sp>
            <p:sp>
              <p:nvSpPr>
                <p:cNvPr id="122" name="TextBox 121">
                  <a:extLst>
                    <a:ext uri="{FF2B5EF4-FFF2-40B4-BE49-F238E27FC236}">
                      <a16:creationId xmlns:a16="http://schemas.microsoft.com/office/drawing/2014/main" id="{F4B5DC19-EF5E-4BD2-B000-ACD83E6F37C3}"/>
                    </a:ext>
                  </a:extLst>
                </p:cNvPr>
                <p:cNvSpPr txBox="1"/>
                <p:nvPr/>
              </p:nvSpPr>
              <p:spPr>
                <a:xfrm>
                  <a:off x="2954893"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2</a:t>
                  </a:r>
                </a:p>
              </p:txBody>
            </p:sp>
            <p:sp>
              <p:nvSpPr>
                <p:cNvPr id="123" name="TextBox 122">
                  <a:extLst>
                    <a:ext uri="{FF2B5EF4-FFF2-40B4-BE49-F238E27FC236}">
                      <a16:creationId xmlns:a16="http://schemas.microsoft.com/office/drawing/2014/main" id="{D41DDAB6-093A-4E33-9226-AF4765F5AA11}"/>
                    </a:ext>
                  </a:extLst>
                </p:cNvPr>
                <p:cNvSpPr txBox="1"/>
                <p:nvPr/>
              </p:nvSpPr>
              <p:spPr>
                <a:xfrm>
                  <a:off x="3185649"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3</a:t>
                  </a:r>
                </a:p>
              </p:txBody>
            </p:sp>
            <p:sp>
              <p:nvSpPr>
                <p:cNvPr id="124" name="TextBox 123">
                  <a:extLst>
                    <a:ext uri="{FF2B5EF4-FFF2-40B4-BE49-F238E27FC236}">
                      <a16:creationId xmlns:a16="http://schemas.microsoft.com/office/drawing/2014/main" id="{72FADE7F-FDDC-485A-A7B7-89F855B3D987}"/>
                    </a:ext>
                  </a:extLst>
                </p:cNvPr>
                <p:cNvSpPr txBox="1"/>
                <p:nvPr/>
              </p:nvSpPr>
              <p:spPr>
                <a:xfrm>
                  <a:off x="3409114"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4</a:t>
                  </a:r>
                </a:p>
              </p:txBody>
            </p:sp>
            <p:sp>
              <p:nvSpPr>
                <p:cNvPr id="125" name="TextBox 124">
                  <a:extLst>
                    <a:ext uri="{FF2B5EF4-FFF2-40B4-BE49-F238E27FC236}">
                      <a16:creationId xmlns:a16="http://schemas.microsoft.com/office/drawing/2014/main" id="{E1F6E920-7610-49B3-948B-C2D62FCF7BA8}"/>
                    </a:ext>
                  </a:extLst>
                </p:cNvPr>
                <p:cNvSpPr txBox="1"/>
                <p:nvPr/>
              </p:nvSpPr>
              <p:spPr>
                <a:xfrm>
                  <a:off x="3641608"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5</a:t>
                  </a:r>
                </a:p>
              </p:txBody>
            </p:sp>
            <p:sp>
              <p:nvSpPr>
                <p:cNvPr id="126" name="TextBox 125">
                  <a:extLst>
                    <a:ext uri="{FF2B5EF4-FFF2-40B4-BE49-F238E27FC236}">
                      <a16:creationId xmlns:a16="http://schemas.microsoft.com/office/drawing/2014/main" id="{096E4A53-D82A-4041-9E45-B04152D31951}"/>
                    </a:ext>
                  </a:extLst>
                </p:cNvPr>
                <p:cNvSpPr txBox="1"/>
                <p:nvPr/>
              </p:nvSpPr>
              <p:spPr>
                <a:xfrm>
                  <a:off x="3863279"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6</a:t>
                  </a:r>
                </a:p>
              </p:txBody>
            </p:sp>
            <p:sp>
              <p:nvSpPr>
                <p:cNvPr id="127" name="TextBox 126">
                  <a:extLst>
                    <a:ext uri="{FF2B5EF4-FFF2-40B4-BE49-F238E27FC236}">
                      <a16:creationId xmlns:a16="http://schemas.microsoft.com/office/drawing/2014/main" id="{81840EDE-FF07-42D5-BFE3-C319A8764C1D}"/>
                    </a:ext>
                  </a:extLst>
                </p:cNvPr>
                <p:cNvSpPr txBox="1"/>
                <p:nvPr/>
              </p:nvSpPr>
              <p:spPr>
                <a:xfrm>
                  <a:off x="4097422"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7</a:t>
                  </a:r>
                </a:p>
              </p:txBody>
            </p:sp>
            <p:sp>
              <p:nvSpPr>
                <p:cNvPr id="128" name="TextBox 127">
                  <a:extLst>
                    <a:ext uri="{FF2B5EF4-FFF2-40B4-BE49-F238E27FC236}">
                      <a16:creationId xmlns:a16="http://schemas.microsoft.com/office/drawing/2014/main" id="{8BC594CF-5D9A-4B24-BFC4-EBFFE256BCDE}"/>
                    </a:ext>
                  </a:extLst>
                </p:cNvPr>
                <p:cNvSpPr txBox="1"/>
                <p:nvPr/>
              </p:nvSpPr>
              <p:spPr>
                <a:xfrm>
                  <a:off x="4327974"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8</a:t>
                  </a:r>
                </a:p>
              </p:txBody>
            </p:sp>
            <p:sp>
              <p:nvSpPr>
                <p:cNvPr id="129" name="TextBox 128">
                  <a:extLst>
                    <a:ext uri="{FF2B5EF4-FFF2-40B4-BE49-F238E27FC236}">
                      <a16:creationId xmlns:a16="http://schemas.microsoft.com/office/drawing/2014/main" id="{44F5AC7F-68AE-413F-B1D1-56DEC9ABA42B}"/>
                    </a:ext>
                  </a:extLst>
                </p:cNvPr>
                <p:cNvSpPr txBox="1"/>
                <p:nvPr/>
              </p:nvSpPr>
              <p:spPr>
                <a:xfrm>
                  <a:off x="4561378" y="4603968"/>
                  <a:ext cx="288862"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9</a:t>
                  </a:r>
                </a:p>
              </p:txBody>
            </p:sp>
            <p:sp>
              <p:nvSpPr>
                <p:cNvPr id="130" name="TextBox 129">
                  <a:extLst>
                    <a:ext uri="{FF2B5EF4-FFF2-40B4-BE49-F238E27FC236}">
                      <a16:creationId xmlns:a16="http://schemas.microsoft.com/office/drawing/2014/main" id="{1A0CD300-5DB8-42E4-A1A9-364A29EB4257}"/>
                    </a:ext>
                  </a:extLst>
                </p:cNvPr>
                <p:cNvSpPr txBox="1"/>
                <p:nvPr/>
              </p:nvSpPr>
              <p:spPr>
                <a:xfrm>
                  <a:off x="4740110" y="4603968"/>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10</a:t>
                  </a:r>
                </a:p>
              </p:txBody>
            </p:sp>
            <p:sp>
              <p:nvSpPr>
                <p:cNvPr id="131" name="TextBox 130">
                  <a:extLst>
                    <a:ext uri="{FF2B5EF4-FFF2-40B4-BE49-F238E27FC236}">
                      <a16:creationId xmlns:a16="http://schemas.microsoft.com/office/drawing/2014/main" id="{4E779A33-1FC1-440E-B189-63A6F7B7B346}"/>
                    </a:ext>
                  </a:extLst>
                </p:cNvPr>
                <p:cNvSpPr txBox="1"/>
                <p:nvPr/>
              </p:nvSpPr>
              <p:spPr>
                <a:xfrm>
                  <a:off x="4966190" y="4603968"/>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11</a:t>
                  </a:r>
                </a:p>
              </p:txBody>
            </p:sp>
            <p:sp>
              <p:nvSpPr>
                <p:cNvPr id="132" name="TextBox 131">
                  <a:extLst>
                    <a:ext uri="{FF2B5EF4-FFF2-40B4-BE49-F238E27FC236}">
                      <a16:creationId xmlns:a16="http://schemas.microsoft.com/office/drawing/2014/main" id="{4F724A72-E12E-47EE-9ECE-0C5DEB28E1BD}"/>
                    </a:ext>
                  </a:extLst>
                </p:cNvPr>
                <p:cNvSpPr txBox="1"/>
                <p:nvPr/>
              </p:nvSpPr>
              <p:spPr>
                <a:xfrm>
                  <a:off x="5194946" y="4603968"/>
                  <a:ext cx="39305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12</a:t>
                  </a:r>
                </a:p>
              </p:txBody>
            </p:sp>
          </p:grpSp>
          <p:sp>
            <p:nvSpPr>
              <p:cNvPr id="107" name="Oval 106">
                <a:extLst>
                  <a:ext uri="{FF2B5EF4-FFF2-40B4-BE49-F238E27FC236}">
                    <a16:creationId xmlns:a16="http://schemas.microsoft.com/office/drawing/2014/main" id="{0255466B-B13C-40E7-8429-54DAEB094D91}"/>
                  </a:ext>
                  <a:ext uri="{C183D7F6-B498-43B3-948B-1728B52AA6E4}">
                    <adec:decorative xmlns:adec="http://schemas.microsoft.com/office/drawing/2017/decorative" val="1"/>
                  </a:ext>
                </a:extLst>
              </p:cNvPr>
              <p:cNvSpPr/>
              <p:nvPr/>
            </p:nvSpPr>
            <p:spPr>
              <a:xfrm>
                <a:off x="5113875" y="294411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4A00EA16-9FE8-4FA5-B333-CED58E8D7800}"/>
                  </a:ext>
                  <a:ext uri="{C183D7F6-B498-43B3-948B-1728B52AA6E4}">
                    <adec:decorative xmlns:adec="http://schemas.microsoft.com/office/drawing/2017/decorative" val="1"/>
                  </a:ext>
                </a:extLst>
              </p:cNvPr>
              <p:cNvSpPr/>
              <p:nvPr/>
            </p:nvSpPr>
            <p:spPr>
              <a:xfrm>
                <a:off x="5334864" y="2663611"/>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E0996658-7FDC-437E-A56C-698C9CD3099C}"/>
                  </a:ext>
                  <a:ext uri="{C183D7F6-B498-43B3-948B-1728B52AA6E4}">
                    <adec:decorative xmlns:adec="http://schemas.microsoft.com/office/drawing/2017/decorative" val="1"/>
                  </a:ext>
                </a:extLst>
              </p:cNvPr>
              <p:cNvSpPr/>
              <p:nvPr/>
            </p:nvSpPr>
            <p:spPr>
              <a:xfrm>
                <a:off x="5564092" y="3616293"/>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342170E6-B509-4E1D-9773-BC4D68765F73}"/>
                  </a:ext>
                  <a:ext uri="{C183D7F6-B498-43B3-948B-1728B52AA6E4}">
                    <adec:decorative xmlns:adec="http://schemas.microsoft.com/office/drawing/2017/decorative" val="1"/>
                  </a:ext>
                </a:extLst>
              </p:cNvPr>
              <p:cNvSpPr/>
              <p:nvPr/>
            </p:nvSpPr>
            <p:spPr>
              <a:xfrm>
                <a:off x="5800751" y="355160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D897973E-544E-4EC7-81B0-06B238F17C4C}"/>
                  </a:ext>
                  <a:ext uri="{C183D7F6-B498-43B3-948B-1728B52AA6E4}">
                    <adec:decorative xmlns:adec="http://schemas.microsoft.com/office/drawing/2017/decorative" val="1"/>
                  </a:ext>
                </a:extLst>
              </p:cNvPr>
              <p:cNvSpPr/>
              <p:nvPr/>
            </p:nvSpPr>
            <p:spPr>
              <a:xfrm>
                <a:off x="6252380" y="340738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EA17F53E-D24B-47F7-B7EE-E4B835FC552E}"/>
                  </a:ext>
                  <a:ext uri="{C183D7F6-B498-43B3-948B-1728B52AA6E4}">
                    <adec:decorative xmlns:adec="http://schemas.microsoft.com/office/drawing/2017/decorative" val="1"/>
                  </a:ext>
                </a:extLst>
              </p:cNvPr>
              <p:cNvSpPr/>
              <p:nvPr/>
            </p:nvSpPr>
            <p:spPr>
              <a:xfrm>
                <a:off x="6481292" y="346128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69984F4F-8BEA-4465-9F1A-C44E771E0024}"/>
                  </a:ext>
                  <a:ext uri="{C183D7F6-B498-43B3-948B-1728B52AA6E4}">
                    <adec:decorative xmlns:adec="http://schemas.microsoft.com/office/drawing/2017/decorative" val="1"/>
                  </a:ext>
                </a:extLst>
              </p:cNvPr>
              <p:cNvSpPr/>
              <p:nvPr/>
            </p:nvSpPr>
            <p:spPr>
              <a:xfrm>
                <a:off x="6942260" y="317670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8B6BEC10-B058-45DA-8191-78DA59889D9F}"/>
                  </a:ext>
                  <a:ext uri="{C183D7F6-B498-43B3-948B-1728B52AA6E4}">
                    <adec:decorative xmlns:adec="http://schemas.microsoft.com/office/drawing/2017/decorative" val="1"/>
                  </a:ext>
                </a:extLst>
              </p:cNvPr>
              <p:cNvSpPr/>
              <p:nvPr/>
            </p:nvSpPr>
            <p:spPr>
              <a:xfrm>
                <a:off x="6026800" y="318291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B356F454-4FBE-48A0-A641-C33A814626E4}"/>
                  </a:ext>
                  <a:ext uri="{C183D7F6-B498-43B3-948B-1728B52AA6E4}">
                    <adec:decorative xmlns:adec="http://schemas.microsoft.com/office/drawing/2017/decorative" val="1"/>
                  </a:ext>
                </a:extLst>
              </p:cNvPr>
              <p:cNvSpPr/>
              <p:nvPr/>
            </p:nvSpPr>
            <p:spPr>
              <a:xfrm>
                <a:off x="6714934" y="2996903"/>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75314B6C-BC64-47DE-9330-8DFBB9AA9D78}"/>
                  </a:ext>
                  <a:ext uri="{C183D7F6-B498-43B3-948B-1728B52AA6E4}">
                    <adec:decorative xmlns:adec="http://schemas.microsoft.com/office/drawing/2017/decorative" val="1"/>
                  </a:ext>
                </a:extLst>
              </p:cNvPr>
              <p:cNvSpPr/>
              <p:nvPr/>
            </p:nvSpPr>
            <p:spPr>
              <a:xfrm>
                <a:off x="7173806" y="299683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D4EEDB16-9F2E-4962-9616-35294635154E}"/>
                  </a:ext>
                  <a:ext uri="{C183D7F6-B498-43B3-948B-1728B52AA6E4}">
                    <adec:decorative xmlns:adec="http://schemas.microsoft.com/office/drawing/2017/decorative" val="1"/>
                  </a:ext>
                </a:extLst>
              </p:cNvPr>
              <p:cNvSpPr/>
              <p:nvPr/>
            </p:nvSpPr>
            <p:spPr>
              <a:xfrm>
                <a:off x="7403242" y="271989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4EA8E240-48F9-4DA5-999D-AF0025BEAD56}"/>
                  </a:ext>
                  <a:ext uri="{C183D7F6-B498-43B3-948B-1728B52AA6E4}">
                    <adec:decorative xmlns:adec="http://schemas.microsoft.com/office/drawing/2017/decorative" val="1"/>
                  </a:ext>
                </a:extLst>
              </p:cNvPr>
              <p:cNvSpPr/>
              <p:nvPr/>
            </p:nvSpPr>
            <p:spPr>
              <a:xfrm>
                <a:off x="7632678" y="2599951"/>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095E8F03-0CE9-4AAF-98F8-90FEC0936DCA}"/>
                  </a:ext>
                  <a:ext uri="{C183D7F6-B498-43B3-948B-1728B52AA6E4}">
                    <adec:decorative xmlns:adec="http://schemas.microsoft.com/office/drawing/2017/decorative" val="1"/>
                  </a:ext>
                </a:extLst>
              </p:cNvPr>
              <p:cNvSpPr/>
              <p:nvPr/>
            </p:nvSpPr>
            <p:spPr>
              <a:xfrm>
                <a:off x="7868909" y="234666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3E656A08-E3B4-439B-BA6E-A0625A640079}"/>
                  </a:ext>
                  <a:ext uri="{C183D7F6-B498-43B3-948B-1728B52AA6E4}">
                    <adec:decorative xmlns:adec="http://schemas.microsoft.com/office/drawing/2017/decorative" val="1"/>
                  </a:ext>
                </a:extLst>
              </p:cNvPr>
              <p:cNvSpPr/>
              <p:nvPr/>
            </p:nvSpPr>
            <p:spPr>
              <a:xfrm>
                <a:off x="8097887" y="194153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Freeform: Shape 90">
              <a:extLst>
                <a:ext uri="{FF2B5EF4-FFF2-40B4-BE49-F238E27FC236}">
                  <a16:creationId xmlns:a16="http://schemas.microsoft.com/office/drawing/2014/main" id="{9EE71027-33CA-4D4F-862C-1E004A17E69A}"/>
                </a:ext>
                <a:ext uri="{C183D7F6-B498-43B3-948B-1728B52AA6E4}">
                  <adec:decorative xmlns:adec="http://schemas.microsoft.com/office/drawing/2017/decorative" val="1"/>
                </a:ext>
              </a:extLst>
            </p:cNvPr>
            <p:cNvSpPr/>
            <p:nvPr/>
          </p:nvSpPr>
          <p:spPr>
            <a:xfrm>
              <a:off x="5824538" y="1952625"/>
              <a:ext cx="5289115" cy="2309813"/>
            </a:xfrm>
            <a:custGeom>
              <a:avLst/>
              <a:gdLst>
                <a:gd name="connsiteX0" fmla="*/ 0 w 5289115"/>
                <a:gd name="connsiteY0" fmla="*/ 2309813 h 2309813"/>
                <a:gd name="connsiteX1" fmla="*/ 247650 w 5289115"/>
                <a:gd name="connsiteY1" fmla="*/ 2076450 h 2309813"/>
                <a:gd name="connsiteX2" fmla="*/ 466725 w 5289115"/>
                <a:gd name="connsiteY2" fmla="*/ 1619250 h 2309813"/>
                <a:gd name="connsiteX3" fmla="*/ 690562 w 5289115"/>
                <a:gd name="connsiteY3" fmla="*/ 1966913 h 2309813"/>
                <a:gd name="connsiteX4" fmla="*/ 919162 w 5289115"/>
                <a:gd name="connsiteY4" fmla="*/ 2147888 h 2309813"/>
                <a:gd name="connsiteX5" fmla="*/ 1152525 w 5289115"/>
                <a:gd name="connsiteY5" fmla="*/ 1528763 h 2309813"/>
                <a:gd name="connsiteX6" fmla="*/ 1381125 w 5289115"/>
                <a:gd name="connsiteY6" fmla="*/ 1504950 h 2309813"/>
                <a:gd name="connsiteX7" fmla="*/ 1614487 w 5289115"/>
                <a:gd name="connsiteY7" fmla="*/ 1643063 h 2309813"/>
                <a:gd name="connsiteX8" fmla="*/ 1843087 w 5289115"/>
                <a:gd name="connsiteY8" fmla="*/ 1195388 h 2309813"/>
                <a:gd name="connsiteX9" fmla="*/ 2076450 w 5289115"/>
                <a:gd name="connsiteY9" fmla="*/ 1304925 h 2309813"/>
                <a:gd name="connsiteX10" fmla="*/ 2305050 w 5289115"/>
                <a:gd name="connsiteY10" fmla="*/ 1028700 h 2309813"/>
                <a:gd name="connsiteX11" fmla="*/ 2528887 w 5289115"/>
                <a:gd name="connsiteY11" fmla="*/ 747713 h 2309813"/>
                <a:gd name="connsiteX12" fmla="*/ 2757487 w 5289115"/>
                <a:gd name="connsiteY12" fmla="*/ 1704975 h 2309813"/>
                <a:gd name="connsiteX13" fmla="*/ 2995612 w 5289115"/>
                <a:gd name="connsiteY13" fmla="*/ 1643063 h 2309813"/>
                <a:gd name="connsiteX14" fmla="*/ 3219450 w 5289115"/>
                <a:gd name="connsiteY14" fmla="*/ 1262063 h 2309813"/>
                <a:gd name="connsiteX15" fmla="*/ 3448050 w 5289115"/>
                <a:gd name="connsiteY15" fmla="*/ 1490663 h 2309813"/>
                <a:gd name="connsiteX16" fmla="*/ 3676650 w 5289115"/>
                <a:gd name="connsiteY16" fmla="*/ 1543050 h 2309813"/>
                <a:gd name="connsiteX17" fmla="*/ 3914775 w 5289115"/>
                <a:gd name="connsiteY17" fmla="*/ 1057275 h 2309813"/>
                <a:gd name="connsiteX18" fmla="*/ 4138612 w 5289115"/>
                <a:gd name="connsiteY18" fmla="*/ 1271588 h 2309813"/>
                <a:gd name="connsiteX19" fmla="*/ 4376737 w 5289115"/>
                <a:gd name="connsiteY19" fmla="*/ 1071563 h 2309813"/>
                <a:gd name="connsiteX20" fmla="*/ 4595812 w 5289115"/>
                <a:gd name="connsiteY20" fmla="*/ 800100 h 2309813"/>
                <a:gd name="connsiteX21" fmla="*/ 4824412 w 5289115"/>
                <a:gd name="connsiteY21" fmla="*/ 661988 h 2309813"/>
                <a:gd name="connsiteX22" fmla="*/ 5067300 w 5289115"/>
                <a:gd name="connsiteY22" fmla="*/ 438150 h 2309813"/>
                <a:gd name="connsiteX23" fmla="*/ 5286375 w 5289115"/>
                <a:gd name="connsiteY23" fmla="*/ 0 h 230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89115" h="2309813">
                  <a:moveTo>
                    <a:pt x="0" y="2309813"/>
                  </a:moveTo>
                  <a:cubicBezTo>
                    <a:pt x="84931" y="2250678"/>
                    <a:pt x="169863" y="2191544"/>
                    <a:pt x="247650" y="2076450"/>
                  </a:cubicBezTo>
                  <a:cubicBezTo>
                    <a:pt x="325438" y="1961356"/>
                    <a:pt x="392906" y="1637506"/>
                    <a:pt x="466725" y="1619250"/>
                  </a:cubicBezTo>
                  <a:cubicBezTo>
                    <a:pt x="540544" y="1600994"/>
                    <a:pt x="615156" y="1878807"/>
                    <a:pt x="690562" y="1966913"/>
                  </a:cubicBezTo>
                  <a:cubicBezTo>
                    <a:pt x="765968" y="2055019"/>
                    <a:pt x="842168" y="2220913"/>
                    <a:pt x="919162" y="2147888"/>
                  </a:cubicBezTo>
                  <a:cubicBezTo>
                    <a:pt x="996156" y="2074863"/>
                    <a:pt x="1075531" y="1635919"/>
                    <a:pt x="1152525" y="1528763"/>
                  </a:cubicBezTo>
                  <a:cubicBezTo>
                    <a:pt x="1229519" y="1421607"/>
                    <a:pt x="1304131" y="1485900"/>
                    <a:pt x="1381125" y="1504950"/>
                  </a:cubicBezTo>
                  <a:cubicBezTo>
                    <a:pt x="1458119" y="1524000"/>
                    <a:pt x="1537493" y="1694657"/>
                    <a:pt x="1614487" y="1643063"/>
                  </a:cubicBezTo>
                  <a:cubicBezTo>
                    <a:pt x="1691481" y="1591469"/>
                    <a:pt x="1766093" y="1251744"/>
                    <a:pt x="1843087" y="1195388"/>
                  </a:cubicBezTo>
                  <a:cubicBezTo>
                    <a:pt x="1920081" y="1139032"/>
                    <a:pt x="1999456" y="1332706"/>
                    <a:pt x="2076450" y="1304925"/>
                  </a:cubicBezTo>
                  <a:cubicBezTo>
                    <a:pt x="2153444" y="1277144"/>
                    <a:pt x="2229644" y="1121569"/>
                    <a:pt x="2305050" y="1028700"/>
                  </a:cubicBezTo>
                  <a:cubicBezTo>
                    <a:pt x="2380456" y="935831"/>
                    <a:pt x="2453481" y="635000"/>
                    <a:pt x="2528887" y="747713"/>
                  </a:cubicBezTo>
                  <a:cubicBezTo>
                    <a:pt x="2604293" y="860425"/>
                    <a:pt x="2679699" y="1555750"/>
                    <a:pt x="2757487" y="1704975"/>
                  </a:cubicBezTo>
                  <a:cubicBezTo>
                    <a:pt x="2835275" y="1854200"/>
                    <a:pt x="2918618" y="1716882"/>
                    <a:pt x="2995612" y="1643063"/>
                  </a:cubicBezTo>
                  <a:cubicBezTo>
                    <a:pt x="3072606" y="1569244"/>
                    <a:pt x="3144044" y="1287463"/>
                    <a:pt x="3219450" y="1262063"/>
                  </a:cubicBezTo>
                  <a:cubicBezTo>
                    <a:pt x="3294856" y="1236663"/>
                    <a:pt x="3371850" y="1443832"/>
                    <a:pt x="3448050" y="1490663"/>
                  </a:cubicBezTo>
                  <a:cubicBezTo>
                    <a:pt x="3524250" y="1537494"/>
                    <a:pt x="3598863" y="1615281"/>
                    <a:pt x="3676650" y="1543050"/>
                  </a:cubicBezTo>
                  <a:cubicBezTo>
                    <a:pt x="3754437" y="1470819"/>
                    <a:pt x="3837781" y="1102519"/>
                    <a:pt x="3914775" y="1057275"/>
                  </a:cubicBezTo>
                  <a:cubicBezTo>
                    <a:pt x="3991769" y="1012031"/>
                    <a:pt x="4061618" y="1269207"/>
                    <a:pt x="4138612" y="1271588"/>
                  </a:cubicBezTo>
                  <a:cubicBezTo>
                    <a:pt x="4215606" y="1273969"/>
                    <a:pt x="4300537" y="1150144"/>
                    <a:pt x="4376737" y="1071563"/>
                  </a:cubicBezTo>
                  <a:cubicBezTo>
                    <a:pt x="4452937" y="992982"/>
                    <a:pt x="4521200" y="868362"/>
                    <a:pt x="4595812" y="800100"/>
                  </a:cubicBezTo>
                  <a:cubicBezTo>
                    <a:pt x="4670424" y="731838"/>
                    <a:pt x="4745831" y="722313"/>
                    <a:pt x="4824412" y="661988"/>
                  </a:cubicBezTo>
                  <a:cubicBezTo>
                    <a:pt x="4902993" y="601663"/>
                    <a:pt x="4990306" y="548481"/>
                    <a:pt x="5067300" y="438150"/>
                  </a:cubicBezTo>
                  <a:cubicBezTo>
                    <a:pt x="5144294" y="327819"/>
                    <a:pt x="5312569" y="130175"/>
                    <a:pt x="5286375" y="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2" name="Straight Connector 171">
            <a:extLst>
              <a:ext uri="{FF2B5EF4-FFF2-40B4-BE49-F238E27FC236}">
                <a16:creationId xmlns:a16="http://schemas.microsoft.com/office/drawing/2014/main" id="{DE32E83E-7AA5-4218-9699-0C30BD961CA6}"/>
              </a:ext>
              <a:ext uri="{C183D7F6-B498-43B3-948B-1728B52AA6E4}">
                <adec:decorative xmlns:adec="http://schemas.microsoft.com/office/drawing/2017/decorative" val="1"/>
              </a:ext>
            </a:extLst>
          </p:cNvPr>
          <p:cNvCxnSpPr>
            <a:cxnSpLocks/>
          </p:cNvCxnSpPr>
          <p:nvPr/>
        </p:nvCxnSpPr>
        <p:spPr>
          <a:xfrm flipV="1">
            <a:off x="6057656" y="2202473"/>
            <a:ext cx="5521351" cy="227127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0C479FCB-F6AD-41AB-8387-E8487B5E2850}"/>
              </a:ext>
            </a:extLst>
          </p:cNvPr>
          <p:cNvSpPr txBox="1"/>
          <p:nvPr/>
        </p:nvSpPr>
        <p:spPr>
          <a:xfrm>
            <a:off x="10465275" y="5325944"/>
            <a:ext cx="65819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Trend</a:t>
            </a:r>
          </a:p>
        </p:txBody>
      </p:sp>
      <p:cxnSp>
        <p:nvCxnSpPr>
          <p:cNvPr id="174" name="Straight Connector 173">
            <a:extLst>
              <a:ext uri="{FF2B5EF4-FFF2-40B4-BE49-F238E27FC236}">
                <a16:creationId xmlns:a16="http://schemas.microsoft.com/office/drawing/2014/main" id="{6C18873F-44A2-4B8D-9E83-3CC7C331485E}"/>
              </a:ext>
              <a:ext uri="{C183D7F6-B498-43B3-948B-1728B52AA6E4}">
                <adec:decorative xmlns:adec="http://schemas.microsoft.com/office/drawing/2017/decorative" val="1"/>
              </a:ext>
            </a:extLst>
          </p:cNvPr>
          <p:cNvCxnSpPr>
            <a:cxnSpLocks/>
            <a:endCxn id="173" idx="1"/>
          </p:cNvCxnSpPr>
          <p:nvPr/>
        </p:nvCxnSpPr>
        <p:spPr>
          <a:xfrm>
            <a:off x="10194717" y="5495221"/>
            <a:ext cx="27055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10F69D-1916-41FE-88F0-B3846F4932EE}"/>
              </a:ext>
              <a:ext uri="{C183D7F6-B498-43B3-948B-1728B52AA6E4}">
                <adec:decorative xmlns:adec="http://schemas.microsoft.com/office/drawing/2017/decorative" val="1"/>
              </a:ext>
            </a:extLst>
          </p:cNvPr>
          <p:cNvCxnSpPr>
            <a:cxnSpLocks/>
            <a:stCxn id="108" idx="0"/>
          </p:cNvCxnSpPr>
          <p:nvPr/>
        </p:nvCxnSpPr>
        <p:spPr>
          <a:xfrm flipV="1">
            <a:off x="8557196" y="2266844"/>
            <a:ext cx="7470" cy="52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925EF58-2982-4243-9952-9325B46B34E0}"/>
              </a:ext>
              <a:ext uri="{C183D7F6-B498-43B3-948B-1728B52AA6E4}">
                <adec:decorative xmlns:adec="http://schemas.microsoft.com/office/drawing/2017/decorative" val="1"/>
              </a:ext>
            </a:extLst>
          </p:cNvPr>
          <p:cNvCxnSpPr>
            <a:cxnSpLocks/>
            <a:stCxn id="99" idx="0"/>
          </p:cNvCxnSpPr>
          <p:nvPr/>
        </p:nvCxnSpPr>
        <p:spPr>
          <a:xfrm flipV="1">
            <a:off x="6492272" y="2266846"/>
            <a:ext cx="17953" cy="14019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C927A22-3B69-4200-AA4B-1EA24F6F636F}"/>
              </a:ext>
              <a:ext uri="{C183D7F6-B498-43B3-948B-1728B52AA6E4}">
                <adec:decorative xmlns:adec="http://schemas.microsoft.com/office/drawing/2017/decorative" val="1"/>
              </a:ext>
            </a:extLst>
          </p:cNvPr>
          <p:cNvCxnSpPr>
            <a:cxnSpLocks/>
            <a:stCxn id="185" idx="3"/>
          </p:cNvCxnSpPr>
          <p:nvPr/>
        </p:nvCxnSpPr>
        <p:spPr>
          <a:xfrm>
            <a:off x="8333899" y="2425298"/>
            <a:ext cx="230767"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05F9AEEE-949A-4BFA-B387-B17C6A490780}"/>
              </a:ext>
              <a:ext uri="{C183D7F6-B498-43B3-948B-1728B52AA6E4}">
                <adec:decorative xmlns:adec="http://schemas.microsoft.com/office/drawing/2017/decorative" val="1"/>
              </a:ext>
            </a:extLst>
          </p:cNvPr>
          <p:cNvCxnSpPr>
            <a:cxnSpLocks/>
            <a:stCxn id="185" idx="1"/>
          </p:cNvCxnSpPr>
          <p:nvPr/>
        </p:nvCxnSpPr>
        <p:spPr>
          <a:xfrm flipH="1">
            <a:off x="6502755" y="2425298"/>
            <a:ext cx="237759"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84CC8DD2-14C5-4D3D-937D-4F76A54E17AA}"/>
              </a:ext>
            </a:extLst>
          </p:cNvPr>
          <p:cNvSpPr txBox="1"/>
          <p:nvPr/>
        </p:nvSpPr>
        <p:spPr>
          <a:xfrm>
            <a:off x="6740514" y="2256021"/>
            <a:ext cx="159338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Autocorrelation?</a:t>
            </a:r>
          </a:p>
        </p:txBody>
      </p:sp>
      <p:sp>
        <p:nvSpPr>
          <p:cNvPr id="3" name="Footer Placeholder 2">
            <a:extLst>
              <a:ext uri="{FF2B5EF4-FFF2-40B4-BE49-F238E27FC236}">
                <a16:creationId xmlns:a16="http://schemas.microsoft.com/office/drawing/2014/main" id="{274CA6A0-0370-4260-A40A-83EE132FE863}"/>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85B43DB2-DB1B-4FE3-967A-B35BA2C86B67}"/>
              </a:ext>
            </a:extLst>
          </p:cNvPr>
          <p:cNvSpPr>
            <a:spLocks noGrp="1"/>
          </p:cNvSpPr>
          <p:nvPr>
            <p:ph type="sldNum" sz="quarter" idx="12"/>
          </p:nvPr>
        </p:nvSpPr>
        <p:spPr/>
        <p:txBody>
          <a:bodyPr/>
          <a:lstStyle/>
          <a:p>
            <a:fld id="{B6A95138-A96E-2F42-A959-2EFD44FE4AB7}" type="slidenum">
              <a:rPr lang="en-US" smtClean="0"/>
              <a:pPr/>
              <a:t>16</a:t>
            </a:fld>
            <a:endParaRPr lang="en-US" dirty="0"/>
          </a:p>
        </p:txBody>
      </p:sp>
    </p:spTree>
    <p:custDataLst>
      <p:tags r:id="rId1"/>
    </p:custDataLst>
    <p:extLst>
      <p:ext uri="{BB962C8B-B14F-4D97-AF65-F5344CB8AC3E}">
        <p14:creationId xmlns:p14="http://schemas.microsoft.com/office/powerpoint/2010/main" val="271643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pandas for time series data</a:t>
            </a:r>
          </a:p>
        </p:txBody>
      </p:sp>
      <p:sp>
        <p:nvSpPr>
          <p:cNvPr id="5" name="Content Placeholder 4">
            <a:extLst>
              <a:ext uri="{FF2B5EF4-FFF2-40B4-BE49-F238E27FC236}">
                <a16:creationId xmlns:a16="http://schemas.microsoft.com/office/drawing/2014/main" id="{0BF3E275-B80E-48B3-96CF-F9BB1AF045F3}"/>
              </a:ext>
            </a:extLst>
          </p:cNvPr>
          <p:cNvSpPr>
            <a:spLocks noGrp="1"/>
          </p:cNvSpPr>
          <p:nvPr>
            <p:ph idx="1"/>
          </p:nvPr>
        </p:nvSpPr>
        <p:spPr/>
        <p:txBody>
          <a:bodyPr/>
          <a:lstStyle/>
          <a:p>
            <a:r>
              <a:rPr lang="en-US" dirty="0"/>
              <a:t>Time-aware index</a:t>
            </a:r>
          </a:p>
          <a:p>
            <a:endParaRPr lang="en-US" dirty="0"/>
          </a:p>
          <a:p>
            <a:endParaRPr lang="en-US" dirty="0"/>
          </a:p>
          <a:p>
            <a:endParaRPr lang="en-US" dirty="0"/>
          </a:p>
          <a:p>
            <a:r>
              <a:rPr lang="en-US" dirty="0"/>
              <a:t>GroupBy and resampling operations</a:t>
            </a:r>
          </a:p>
          <a:p>
            <a:pPr marL="0" indent="0">
              <a:buNone/>
            </a:pPr>
            <a:endParaRPr lang="en-US" dirty="0"/>
          </a:p>
          <a:p>
            <a:endParaRPr lang="en-US" dirty="0"/>
          </a:p>
          <a:p>
            <a:pPr>
              <a:spcBef>
                <a:spcPts val="1200"/>
              </a:spcBef>
            </a:pPr>
            <a:r>
              <a:rPr lang="en-US" dirty="0"/>
              <a:t>Autocorrelation</a:t>
            </a:r>
          </a:p>
          <a:p>
            <a:endParaRPr lang="en-US" dirty="0"/>
          </a:p>
          <a:p>
            <a:endParaRPr lang="en-US" dirty="0"/>
          </a:p>
        </p:txBody>
      </p:sp>
      <p:sp>
        <p:nvSpPr>
          <p:cNvPr id="6" name="TextBox 5"/>
          <p:cNvSpPr txBox="1"/>
          <p:nvPr/>
        </p:nvSpPr>
        <p:spPr>
          <a:xfrm>
            <a:off x="786727" y="2048090"/>
            <a:ext cx="3724096" cy="400110"/>
          </a:xfrm>
          <a:prstGeom prst="rect">
            <a:avLst/>
          </a:prstGeom>
          <a:solidFill>
            <a:schemeClr val="accent2"/>
          </a:solidFill>
        </p:spPr>
        <p:txBody>
          <a:bodyPr wrap="none" rtlCol="0">
            <a:spAutoFit/>
          </a:bodyPr>
          <a:lstStyle/>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dataframe['2010-01-04']</a:t>
            </a:r>
          </a:p>
        </p:txBody>
      </p:sp>
      <p:sp>
        <p:nvSpPr>
          <p:cNvPr id="7" name="TextBox 6"/>
          <p:cNvSpPr txBox="1"/>
          <p:nvPr/>
        </p:nvSpPr>
        <p:spPr>
          <a:xfrm>
            <a:off x="786727" y="2537391"/>
            <a:ext cx="4801314" cy="400110"/>
          </a:xfrm>
          <a:prstGeom prst="rect">
            <a:avLst/>
          </a:prstGeom>
          <a:solidFill>
            <a:schemeClr val="accent2"/>
          </a:solidFill>
        </p:spPr>
        <p:txBody>
          <a:bodyPr wrap="none" rtlCol="0">
            <a:spAutoFit/>
          </a:bodyPr>
          <a:lstStyle/>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dataframe['2010-02':'2010-03']</a:t>
            </a:r>
          </a:p>
        </p:txBody>
      </p:sp>
      <p:sp>
        <p:nvSpPr>
          <p:cNvPr id="8" name="TextBox 7"/>
          <p:cNvSpPr txBox="1"/>
          <p:nvPr/>
        </p:nvSpPr>
        <p:spPr>
          <a:xfrm>
            <a:off x="786727" y="4095891"/>
            <a:ext cx="4801314" cy="400110"/>
          </a:xfrm>
          <a:prstGeom prst="rect">
            <a:avLst/>
          </a:prstGeom>
          <a:solidFill>
            <a:schemeClr val="accent2"/>
          </a:solidFill>
        </p:spPr>
        <p:txBody>
          <a:bodyPr wrap="none" rtlCol="0">
            <a:spAutoFit/>
          </a:bodyPr>
          <a:lstStyle/>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dataframe.groupby('StockCode')</a:t>
            </a:r>
          </a:p>
        </p:txBody>
      </p:sp>
      <p:sp>
        <p:nvSpPr>
          <p:cNvPr id="9" name="TextBox 8"/>
          <p:cNvSpPr txBox="1"/>
          <p:nvPr/>
        </p:nvSpPr>
        <p:spPr>
          <a:xfrm>
            <a:off x="786727" y="4577414"/>
            <a:ext cx="7879080" cy="400110"/>
          </a:xfrm>
          <a:prstGeom prst="rect">
            <a:avLst/>
          </a:prstGeom>
          <a:solidFill>
            <a:schemeClr val="accent2"/>
          </a:solidFill>
        </p:spPr>
        <p:txBody>
          <a:bodyPr wrap="none" rtlCol="0">
            <a:spAutoFit/>
          </a:bodyPr>
          <a:lstStyle/>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dataframe.groupby('StockCode').resample('D').sum()</a:t>
            </a:r>
          </a:p>
        </p:txBody>
      </p:sp>
      <p:sp>
        <p:nvSpPr>
          <p:cNvPr id="10" name="TextBox 9"/>
          <p:cNvSpPr txBox="1"/>
          <p:nvPr/>
        </p:nvSpPr>
        <p:spPr>
          <a:xfrm>
            <a:off x="786727" y="5627771"/>
            <a:ext cx="5109091" cy="400110"/>
          </a:xfrm>
          <a:prstGeom prst="rect">
            <a:avLst/>
          </a:prstGeom>
          <a:solidFill>
            <a:schemeClr val="accent2"/>
          </a:solidFill>
        </p:spPr>
        <p:txBody>
          <a:bodyPr wrap="none" rtlCol="0">
            <a:spAutoFit/>
          </a:bodyPr>
          <a:lstStyle/>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dataframe['Quantity'].autocorr()</a:t>
            </a:r>
          </a:p>
        </p:txBody>
      </p:sp>
      <p:sp>
        <p:nvSpPr>
          <p:cNvPr id="11" name="TextBox 10"/>
          <p:cNvSpPr txBox="1"/>
          <p:nvPr/>
        </p:nvSpPr>
        <p:spPr>
          <a:xfrm>
            <a:off x="786727" y="3026691"/>
            <a:ext cx="8802410" cy="400110"/>
          </a:xfrm>
          <a:prstGeom prst="rect">
            <a:avLst/>
          </a:prstGeom>
          <a:solidFill>
            <a:schemeClr val="accent2"/>
          </a:solidFill>
        </p:spPr>
        <p:txBody>
          <a:bodyPr wrap="none" rtlCol="0">
            <a:spAutoFit/>
          </a:bodyPr>
          <a:lstStyle/>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dataframe['weekday_name'] = dataframe.index.weekday_name</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344396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BAEF-8D2F-46C5-9863-FFF0671F5EED}"/>
              </a:ext>
            </a:extLst>
          </p:cNvPr>
          <p:cNvSpPr>
            <a:spLocks noGrp="1"/>
          </p:cNvSpPr>
          <p:nvPr>
            <p:ph type="title"/>
          </p:nvPr>
        </p:nvSpPr>
        <p:spPr/>
        <p:txBody>
          <a:bodyPr/>
          <a:lstStyle/>
          <a:p>
            <a:r>
              <a:rPr lang="en-US" dirty="0"/>
              <a:t>Time series algorithms</a:t>
            </a:r>
          </a:p>
        </p:txBody>
      </p:sp>
      <p:sp>
        <p:nvSpPr>
          <p:cNvPr id="3" name="Content Placeholder 2">
            <a:extLst>
              <a:ext uri="{FF2B5EF4-FFF2-40B4-BE49-F238E27FC236}">
                <a16:creationId xmlns:a16="http://schemas.microsoft.com/office/drawing/2014/main" id="{2459127D-CA0B-476F-A22E-8B50F10400B4}"/>
              </a:ext>
            </a:extLst>
          </p:cNvPr>
          <p:cNvSpPr>
            <a:spLocks noGrp="1"/>
          </p:cNvSpPr>
          <p:nvPr>
            <p:ph idx="1"/>
          </p:nvPr>
        </p:nvSpPr>
        <p:spPr/>
        <p:txBody>
          <a:bodyPr/>
          <a:lstStyle/>
          <a:p>
            <a:r>
              <a:rPr lang="en-US" sz="2400" dirty="0"/>
              <a:t>Autoregressive Integrated Moving Average (ARIMA) </a:t>
            </a:r>
          </a:p>
          <a:p>
            <a:r>
              <a:rPr lang="en-US" sz="2400" dirty="0"/>
              <a:t>DeepAR+</a:t>
            </a:r>
          </a:p>
          <a:p>
            <a:r>
              <a:rPr lang="en-US" sz="2400" dirty="0"/>
              <a:t>Exponential Smoothing (ETS)</a:t>
            </a:r>
          </a:p>
          <a:p>
            <a:r>
              <a:rPr lang="en-US" sz="2400" dirty="0"/>
              <a:t>Non-Parametric Time Series (NPTS)</a:t>
            </a:r>
          </a:p>
          <a:p>
            <a:r>
              <a:rPr lang="en-US" sz="2400" dirty="0"/>
              <a:t>Prophet</a:t>
            </a:r>
          </a:p>
        </p:txBody>
      </p:sp>
      <p:sp>
        <p:nvSpPr>
          <p:cNvPr id="5" name="Footer Placeholder 4">
            <a:extLst>
              <a:ext uri="{FF2B5EF4-FFF2-40B4-BE49-F238E27FC236}">
                <a16:creationId xmlns:a16="http://schemas.microsoft.com/office/drawing/2014/main" id="{D164397C-594C-4577-A2BC-80953F1E33BA}"/>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FD6DB88-CF43-4554-8A4A-8CDF3460CE18}"/>
              </a:ext>
            </a:extLst>
          </p:cNvPr>
          <p:cNvSpPr>
            <a:spLocks noGrp="1"/>
          </p:cNvSpPr>
          <p:nvPr>
            <p:ph type="sldNum" sz="quarter" idx="12"/>
          </p:nvPr>
        </p:nvSpPr>
        <p:spPr/>
        <p:txBody>
          <a:bodyPr/>
          <a:lstStyle/>
          <a:p>
            <a:fld id="{B6A95138-A96E-2F42-A959-2EFD44FE4AB7}" type="slidenum">
              <a:rPr lang="en-US" smtClean="0"/>
              <a:t>18</a:t>
            </a:fld>
            <a:endParaRPr lang="en-US" dirty="0"/>
          </a:p>
        </p:txBody>
      </p:sp>
      <p:graphicFrame>
        <p:nvGraphicFramePr>
          <p:cNvPr id="7" name="Content Placeholder 6" descr="Time series algorithms."/>
          <p:cNvGraphicFramePr>
            <a:graphicFrameLocks noGrp="1"/>
          </p:cNvGraphicFramePr>
          <p:nvPr>
            <p:ph idx="13"/>
            <p:extLst/>
          </p:nvPr>
        </p:nvGraphicFramePr>
        <p:xfrm>
          <a:off x="6246813" y="1524000"/>
          <a:ext cx="5503862" cy="4649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0650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Time series data is sequenced</a:t>
            </a:r>
          </a:p>
          <a:p>
            <a:r>
              <a:rPr lang="en-US" dirty="0">
                <a:latin typeface="+mn-lt"/>
              </a:rPr>
              <a:t>Time challenges – </a:t>
            </a:r>
          </a:p>
          <a:p>
            <a:pPr lvl="1"/>
            <a:r>
              <a:rPr lang="en-US" dirty="0">
                <a:latin typeface="+mn-lt"/>
              </a:rPr>
              <a:t>Different formats</a:t>
            </a:r>
          </a:p>
          <a:p>
            <a:pPr lvl="1"/>
            <a:r>
              <a:rPr lang="en-US" dirty="0">
                <a:latin typeface="+mn-lt"/>
              </a:rPr>
              <a:t>Missing data</a:t>
            </a:r>
          </a:p>
          <a:p>
            <a:pPr lvl="1"/>
            <a:r>
              <a:rPr lang="en-US" dirty="0">
                <a:latin typeface="+mn-lt"/>
              </a:rPr>
              <a:t>Seasonality</a:t>
            </a:r>
          </a:p>
          <a:p>
            <a:pPr lvl="1"/>
            <a:r>
              <a:rPr lang="en-US" dirty="0">
                <a:latin typeface="+mn-lt"/>
              </a:rPr>
              <a:t>Correlations</a:t>
            </a:r>
          </a:p>
          <a:p>
            <a:r>
              <a:rPr lang="en-US" dirty="0">
                <a:latin typeface="+mn-lt"/>
              </a:rPr>
              <a:t>The pandas library offers support for time series data</a:t>
            </a:r>
          </a:p>
          <a:p>
            <a:r>
              <a:rPr lang="en-US" dirty="0">
                <a:latin typeface="+mn-lt"/>
              </a:rPr>
              <a:t>With Amazon Forecast, you can choose between five algorithms</a:t>
            </a:r>
          </a:p>
          <a:p>
            <a:pPr lvl="1"/>
            <a:endParaRPr lang="en-US"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3062686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latin typeface="+mn-lt"/>
              </a:rPr>
              <a:t>Sections</a:t>
            </a:r>
          </a:p>
          <a:p>
            <a:pPr marL="457200" indent="-457200">
              <a:spcBef>
                <a:spcPts val="1800"/>
              </a:spcBef>
              <a:buFont typeface="+mj-lt"/>
              <a:buAutoNum type="arabicPeriod"/>
            </a:pPr>
            <a:r>
              <a:rPr lang="en-US" sz="2400" dirty="0">
                <a:latin typeface="+mn-lt"/>
              </a:rPr>
              <a:t>Forecasting overview</a:t>
            </a:r>
          </a:p>
          <a:p>
            <a:pPr marL="457200" indent="-457200">
              <a:spcBef>
                <a:spcPts val="1800"/>
              </a:spcBef>
              <a:buFont typeface="+mj-lt"/>
              <a:buAutoNum type="arabicPeriod"/>
            </a:pPr>
            <a:r>
              <a:rPr lang="en-US" sz="2400" dirty="0">
                <a:latin typeface="+mn-lt"/>
              </a:rPr>
              <a:t>Processing time series data</a:t>
            </a:r>
          </a:p>
          <a:p>
            <a:pPr marL="457200" indent="-457200">
              <a:spcBef>
                <a:spcPts val="1800"/>
              </a:spcBef>
              <a:buFont typeface="+mj-lt"/>
              <a:buAutoNum type="arabicPeriod"/>
            </a:pPr>
            <a:r>
              <a:rPr lang="en-US" sz="2400" dirty="0">
                <a:latin typeface="+mn-lt"/>
              </a:rPr>
              <a:t>Using Amazon Forecast</a:t>
            </a:r>
          </a:p>
          <a:p>
            <a:pPr marL="457200" indent="-457200">
              <a:spcBef>
                <a:spcPts val="1800"/>
              </a:spcBef>
              <a:buFont typeface="+mj-lt"/>
              <a:buAutoNum type="arabicPeriod"/>
            </a:pPr>
            <a:r>
              <a:rPr lang="en-US" sz="2400" dirty="0">
                <a:latin typeface="+mn-lt"/>
              </a:rPr>
              <a:t>Guided lab</a:t>
            </a:r>
          </a:p>
          <a:p>
            <a:pPr marL="457200" indent="-457200">
              <a:spcBef>
                <a:spcPts val="1800"/>
              </a:spcBef>
              <a:buFont typeface="+mj-lt"/>
              <a:buAutoNum type="arabicPeriod"/>
            </a:pPr>
            <a:r>
              <a:rPr lang="en-US" sz="2400" dirty="0">
                <a:latin typeface="+mn-lt"/>
              </a:rPr>
              <a:t>Module wrap-up</a:t>
            </a:r>
          </a:p>
          <a:p>
            <a:pPr marL="457200" indent="-457200">
              <a:spcBef>
                <a:spcPts val="1800"/>
              </a:spcBef>
              <a:buFont typeface="+mj-lt"/>
              <a:buAutoNum type="arabicPeriod"/>
            </a:pPr>
            <a:endParaRPr lang="en-US" sz="2400" dirty="0">
              <a:latin typeface="+mn-lt"/>
            </a:endParaRPr>
          </a:p>
          <a:p>
            <a:pPr marL="239713" indent="-239713">
              <a:spcBef>
                <a:spcPts val="1800"/>
              </a:spcBef>
            </a:pPr>
            <a:endParaRPr lang="en-US" sz="2400" dirty="0">
              <a:latin typeface="+mn-lt"/>
            </a:endParaRPr>
          </a:p>
          <a:p>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16816" y="1524228"/>
            <a:ext cx="5526588" cy="4648788"/>
          </a:xfrm>
        </p:spPr>
        <p:txBody>
          <a:bodyPr/>
          <a:lstStyle/>
          <a:p>
            <a:pPr marL="0" indent="0">
              <a:spcBef>
                <a:spcPts val="1800"/>
              </a:spcBef>
              <a:buNone/>
            </a:pPr>
            <a:r>
              <a:rPr lang="en-US" b="1" dirty="0">
                <a:latin typeface="+mn-lt"/>
              </a:rPr>
              <a:t>Demonstrations</a:t>
            </a:r>
          </a:p>
          <a:p>
            <a:r>
              <a:rPr lang="en-US" sz="2400" dirty="0">
                <a:latin typeface="+mn-lt"/>
              </a:rPr>
              <a:t>Creating a forecast with Amazon Forecast</a:t>
            </a:r>
          </a:p>
          <a:p>
            <a:pPr marL="0" indent="0">
              <a:buNone/>
            </a:pPr>
            <a:endParaRPr lang="en-US" b="1" dirty="0">
              <a:latin typeface="+mn-lt"/>
            </a:endParaRPr>
          </a:p>
          <a:p>
            <a:pPr marL="0" indent="0">
              <a:buNone/>
            </a:pPr>
            <a:r>
              <a:rPr lang="en-US" b="1" dirty="0">
                <a:latin typeface="+mn-lt"/>
              </a:rPr>
              <a:t>Guided Lab</a:t>
            </a:r>
          </a:p>
          <a:p>
            <a:r>
              <a:rPr lang="en-US" sz="2400" dirty="0">
                <a:latin typeface="+mn-lt"/>
              </a:rPr>
              <a:t>Creating a Forecast with Amazon Forecast</a:t>
            </a: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360054" y="5732360"/>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440056"/>
            <a:ext cx="9247414" cy="488498"/>
          </a:xfrm>
        </p:spPr>
        <p:txBody>
          <a:bodyPr>
            <a:normAutofit/>
          </a:bodyPr>
          <a:lstStyle/>
          <a:p>
            <a:r>
              <a:rPr lang="en-US" b="1" dirty="0">
                <a:latin typeface="+mn-lt"/>
              </a:rPr>
              <a:t>Module 4: Introducing Forecasting</a:t>
            </a:r>
          </a:p>
        </p:txBody>
      </p:sp>
      <p:sp>
        <p:nvSpPr>
          <p:cNvPr id="2" name="Title 1"/>
          <p:cNvSpPr>
            <a:spLocks noGrp="1"/>
          </p:cNvSpPr>
          <p:nvPr>
            <p:ph type="title"/>
          </p:nvPr>
        </p:nvSpPr>
        <p:spPr/>
        <p:txBody>
          <a:bodyPr>
            <a:noAutofit/>
          </a:bodyPr>
          <a:lstStyle/>
          <a:p>
            <a:r>
              <a:rPr lang="en-US" sz="4000" dirty="0">
                <a:latin typeface="+mj-lt"/>
              </a:rPr>
              <a:t>Section 3: Using Amazon Forecast </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48787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D4A27-D422-496A-B4ED-C1308D0D7A98}"/>
              </a:ext>
            </a:extLst>
          </p:cNvPr>
          <p:cNvSpPr>
            <a:spLocks noGrp="1"/>
          </p:cNvSpPr>
          <p:nvPr>
            <p:ph type="title"/>
          </p:nvPr>
        </p:nvSpPr>
        <p:spPr/>
        <p:txBody>
          <a:bodyPr/>
          <a:lstStyle/>
          <a:p>
            <a:r>
              <a:rPr lang="en-US" dirty="0"/>
              <a:t>Amazon Forecast workflow</a:t>
            </a:r>
          </a:p>
        </p:txBody>
      </p:sp>
      <p:sp>
        <p:nvSpPr>
          <p:cNvPr id="8" name="Slide Number Placeholder 4">
            <a:extLst>
              <a:ext uri="{FF2B5EF4-FFF2-40B4-BE49-F238E27FC236}">
                <a16:creationId xmlns:a16="http://schemas.microsoft.com/office/drawing/2014/main" id="{2CF8B277-233B-4875-AD32-E9C29E5F5F72}"/>
              </a:ext>
            </a:extLst>
          </p:cNvPr>
          <p:cNvSpPr txBox="1">
            <a:spLocks/>
          </p:cNvSpPr>
          <p:nvPr/>
        </p:nvSpPr>
        <p:spPr>
          <a:xfrm>
            <a:off x="90297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21</a:t>
            </a:fld>
            <a:endParaRPr lang="en-US" dirty="0"/>
          </a:p>
        </p:txBody>
      </p:sp>
      <p:sp>
        <p:nvSpPr>
          <p:cNvPr id="9" name="Rectangle 8">
            <a:extLst>
              <a:ext uri="{FF2B5EF4-FFF2-40B4-BE49-F238E27FC236}">
                <a16:creationId xmlns:a16="http://schemas.microsoft.com/office/drawing/2014/main" id="{65AAFDCC-577B-4CD3-A6D6-E2B08D885081}"/>
              </a:ext>
              <a:ext uri="{C183D7F6-B498-43B3-948B-1728B52AA6E4}">
                <adec:decorative xmlns:adec="http://schemas.microsoft.com/office/drawing/2017/decorative" val="1"/>
              </a:ext>
            </a:extLst>
          </p:cNvPr>
          <p:cNvSpPr/>
          <p:nvPr/>
        </p:nvSpPr>
        <p:spPr>
          <a:xfrm>
            <a:off x="481553" y="3973421"/>
            <a:ext cx="1498788" cy="9309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Collect and label data</a:t>
            </a:r>
          </a:p>
        </p:txBody>
      </p:sp>
      <p:sp>
        <p:nvSpPr>
          <p:cNvPr id="10" name="Rectangle 9">
            <a:extLst>
              <a:ext uri="{FF2B5EF4-FFF2-40B4-BE49-F238E27FC236}">
                <a16:creationId xmlns:a16="http://schemas.microsoft.com/office/drawing/2014/main" id="{DE99E65C-E67A-4CD3-B77B-1A079CE69B7D}"/>
              </a:ext>
              <a:ext uri="{C183D7F6-B498-43B3-948B-1728B52AA6E4}">
                <adec:decorative xmlns:adec="http://schemas.microsoft.com/office/drawing/2017/decorative" val="1"/>
              </a:ext>
            </a:extLst>
          </p:cNvPr>
          <p:cNvSpPr/>
          <p:nvPr/>
        </p:nvSpPr>
        <p:spPr>
          <a:xfrm>
            <a:off x="2455414" y="3973421"/>
            <a:ext cx="1498788" cy="9309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Evaluate </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data</a:t>
            </a:r>
          </a:p>
        </p:txBody>
      </p:sp>
      <p:sp>
        <p:nvSpPr>
          <p:cNvPr id="11" name="Rectangle 10">
            <a:extLst>
              <a:ext uri="{FF2B5EF4-FFF2-40B4-BE49-F238E27FC236}">
                <a16:creationId xmlns:a16="http://schemas.microsoft.com/office/drawing/2014/main" id="{49DAB771-403E-4AF4-B5A6-98105C45E774}"/>
              </a:ext>
              <a:ext uri="{C183D7F6-B498-43B3-948B-1728B52AA6E4}">
                <adec:decorative xmlns:adec="http://schemas.microsoft.com/office/drawing/2017/decorative" val="1"/>
              </a:ext>
            </a:extLst>
          </p:cNvPr>
          <p:cNvSpPr/>
          <p:nvPr/>
        </p:nvSpPr>
        <p:spPr>
          <a:xfrm>
            <a:off x="4429275" y="3973421"/>
            <a:ext cx="1498788" cy="9309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Feature engineering</a:t>
            </a:r>
          </a:p>
        </p:txBody>
      </p:sp>
      <p:sp>
        <p:nvSpPr>
          <p:cNvPr id="12" name="Rectangle 11">
            <a:extLst>
              <a:ext uri="{FF2B5EF4-FFF2-40B4-BE49-F238E27FC236}">
                <a16:creationId xmlns:a16="http://schemas.microsoft.com/office/drawing/2014/main" id="{3D4B3701-4FC0-4A55-8E29-66F5BF78958A}"/>
              </a:ext>
              <a:ext uri="{C183D7F6-B498-43B3-948B-1728B52AA6E4}">
                <adec:decorative xmlns:adec="http://schemas.microsoft.com/office/drawing/2017/decorative" val="1"/>
              </a:ext>
            </a:extLst>
          </p:cNvPr>
          <p:cNvSpPr/>
          <p:nvPr/>
        </p:nvSpPr>
        <p:spPr>
          <a:xfrm>
            <a:off x="6403136" y="3973422"/>
            <a:ext cx="1498788" cy="9309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Select and </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train model</a:t>
            </a:r>
          </a:p>
        </p:txBody>
      </p:sp>
      <p:sp>
        <p:nvSpPr>
          <p:cNvPr id="13" name="Rectangle 12">
            <a:extLst>
              <a:ext uri="{FF2B5EF4-FFF2-40B4-BE49-F238E27FC236}">
                <a16:creationId xmlns:a16="http://schemas.microsoft.com/office/drawing/2014/main" id="{6563A743-95DB-418B-9E42-A5BC89A2AA87}"/>
              </a:ext>
              <a:ext uri="{C183D7F6-B498-43B3-948B-1728B52AA6E4}">
                <adec:decorative xmlns:adec="http://schemas.microsoft.com/office/drawing/2017/decorative" val="1"/>
              </a:ext>
            </a:extLst>
          </p:cNvPr>
          <p:cNvSpPr/>
          <p:nvPr/>
        </p:nvSpPr>
        <p:spPr>
          <a:xfrm>
            <a:off x="8376997" y="3973421"/>
            <a:ext cx="1498788" cy="9309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Evaluate </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model</a:t>
            </a:r>
          </a:p>
        </p:txBody>
      </p:sp>
      <p:sp>
        <p:nvSpPr>
          <p:cNvPr id="14" name="Rectangle 13">
            <a:extLst>
              <a:ext uri="{FF2B5EF4-FFF2-40B4-BE49-F238E27FC236}">
                <a16:creationId xmlns:a16="http://schemas.microsoft.com/office/drawing/2014/main" id="{E8D682E4-7D5E-4F1A-9CA8-C21AFFA6EE3A}"/>
              </a:ext>
              <a:ext uri="{C183D7F6-B498-43B3-948B-1728B52AA6E4}">
                <adec:decorative xmlns:adec="http://schemas.microsoft.com/office/drawing/2017/decorative" val="1"/>
              </a:ext>
            </a:extLst>
          </p:cNvPr>
          <p:cNvSpPr/>
          <p:nvPr/>
        </p:nvSpPr>
        <p:spPr>
          <a:xfrm>
            <a:off x="10366805" y="1237727"/>
            <a:ext cx="1498788" cy="9309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Deploy </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model</a:t>
            </a:r>
          </a:p>
        </p:txBody>
      </p:sp>
      <p:sp>
        <p:nvSpPr>
          <p:cNvPr id="15" name="Rectangle 14">
            <a:extLst>
              <a:ext uri="{FF2B5EF4-FFF2-40B4-BE49-F238E27FC236}">
                <a16:creationId xmlns:a16="http://schemas.microsoft.com/office/drawing/2014/main" id="{D4D4D68E-8DC3-4A9E-B8E3-2160AC04DF11}"/>
              </a:ext>
              <a:ext uri="{C183D7F6-B498-43B3-948B-1728B52AA6E4}">
                <adec:decorative xmlns:adec="http://schemas.microsoft.com/office/drawing/2017/decorative" val="1"/>
              </a:ext>
            </a:extLst>
          </p:cNvPr>
          <p:cNvSpPr/>
          <p:nvPr/>
        </p:nvSpPr>
        <p:spPr>
          <a:xfrm>
            <a:off x="6403136" y="2561445"/>
            <a:ext cx="1498788" cy="9309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Tune </a:t>
            </a:r>
            <a:br>
              <a:rPr lang="en-US" sz="1600" dirty="0">
                <a:solidFill>
                  <a:schemeClr val="tx1"/>
                </a:solidFill>
                <a:latin typeface="Amazon Ember" panose="02000000000000000000" pitchFamily="2" charset="0"/>
                <a:ea typeface="Amazon Ember" panose="02000000000000000000" pitchFamily="2" charset="0"/>
              </a:rPr>
            </a:br>
            <a:r>
              <a:rPr lang="en-US" sz="1600" dirty="0">
                <a:solidFill>
                  <a:schemeClr val="tx1"/>
                </a:solidFill>
                <a:latin typeface="Amazon Ember" panose="02000000000000000000" pitchFamily="2" charset="0"/>
                <a:ea typeface="Amazon Ember" panose="02000000000000000000" pitchFamily="2" charset="0"/>
              </a:rPr>
              <a:t>model</a:t>
            </a:r>
          </a:p>
        </p:txBody>
      </p:sp>
      <p:cxnSp>
        <p:nvCxnSpPr>
          <p:cNvPr id="16" name="Elbow Connector 6">
            <a:extLst>
              <a:ext uri="{FF2B5EF4-FFF2-40B4-BE49-F238E27FC236}">
                <a16:creationId xmlns:a16="http://schemas.microsoft.com/office/drawing/2014/main" id="{F314A297-2D7D-49C8-8E01-810DF648F6E5}"/>
              </a:ext>
              <a:ext uri="{C183D7F6-B498-43B3-948B-1728B52AA6E4}">
                <adec:decorative xmlns:adec="http://schemas.microsoft.com/office/drawing/2017/decorative" val="1"/>
              </a:ext>
            </a:extLst>
          </p:cNvPr>
          <p:cNvCxnSpPr>
            <a:stCxn id="13" idx="0"/>
            <a:endCxn id="15"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Elbow Connector 40">
            <a:extLst>
              <a:ext uri="{FF2B5EF4-FFF2-40B4-BE49-F238E27FC236}">
                <a16:creationId xmlns:a16="http://schemas.microsoft.com/office/drawing/2014/main" id="{8A78D894-BBF4-4C68-B9EF-426ACFB84D9C}"/>
              </a:ext>
              <a:ext uri="{C183D7F6-B498-43B3-948B-1728B52AA6E4}">
                <adec:decorative xmlns:adec="http://schemas.microsoft.com/office/drawing/2017/decorative" val="1"/>
              </a:ext>
            </a:extLst>
          </p:cNvPr>
          <p:cNvCxnSpPr>
            <a:stCxn id="15" idx="1"/>
            <a:endCxn id="11"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0630B3-169D-4817-90B6-8C0D592B7458}"/>
              </a:ext>
              <a:ext uri="{C183D7F6-B498-43B3-948B-1728B52AA6E4}">
                <adec:decorative xmlns:adec="http://schemas.microsoft.com/office/drawing/2017/decorative" val="1"/>
              </a:ext>
            </a:extLst>
          </p:cNvPr>
          <p:cNvCxnSpPr>
            <a:stCxn id="9" idx="3"/>
            <a:endCxn id="10"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82D140-8EAC-47B2-B642-189BC3B13318}"/>
              </a:ext>
              <a:ext uri="{C183D7F6-B498-43B3-948B-1728B52AA6E4}">
                <adec:decorative xmlns:adec="http://schemas.microsoft.com/office/drawing/2017/decorative" val="1"/>
              </a:ext>
            </a:extLst>
          </p:cNvPr>
          <p:cNvCxnSpPr>
            <a:stCxn id="10" idx="3"/>
            <a:endCxn id="11"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2B9CD4-6371-4D37-8982-BA5203013F64}"/>
              </a:ext>
              <a:ext uri="{C183D7F6-B498-43B3-948B-1728B52AA6E4}">
                <adec:decorative xmlns:adec="http://schemas.microsoft.com/office/drawing/2017/decorative" val="1"/>
              </a:ext>
            </a:extLst>
          </p:cNvPr>
          <p:cNvCxnSpPr>
            <a:stCxn id="11" idx="3"/>
            <a:endCxn id="12"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7CEEBB-EE8A-413C-BFD7-DEFD0028442B}"/>
              </a:ext>
              <a:ext uri="{C183D7F6-B498-43B3-948B-1728B52AA6E4}">
                <adec:decorative xmlns:adec="http://schemas.microsoft.com/office/drawing/2017/decorative" val="1"/>
              </a:ext>
            </a:extLst>
          </p:cNvPr>
          <p:cNvCxnSpPr>
            <a:stCxn id="12" idx="3"/>
            <a:endCxn id="13"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C74B86D-B3B3-4E7E-9C78-36B8E52D1BCB}"/>
              </a:ext>
              <a:ext uri="{C183D7F6-B498-43B3-948B-1728B52AA6E4}">
                <adec:decorative xmlns:adec="http://schemas.microsoft.com/office/drawing/2017/decorative" val="1"/>
              </a:ext>
            </a:extLst>
          </p:cNvPr>
          <p:cNvCxnSpPr>
            <a:stCxn id="13" idx="3"/>
            <a:endCxn id="33" idx="1"/>
          </p:cNvCxnSpPr>
          <p:nvPr/>
        </p:nvCxnSpPr>
        <p:spPr>
          <a:xfrm flipV="1">
            <a:off x="9875785" y="4436633"/>
            <a:ext cx="226261" cy="225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Elbow Connector 67">
            <a:extLst>
              <a:ext uri="{FF2B5EF4-FFF2-40B4-BE49-F238E27FC236}">
                <a16:creationId xmlns:a16="http://schemas.microsoft.com/office/drawing/2014/main" id="{2E544F1E-8B45-459D-B913-30EAF79C24B3}"/>
              </a:ext>
              <a:ext uri="{C183D7F6-B498-43B3-948B-1728B52AA6E4}">
                <adec:decorative xmlns:adec="http://schemas.microsoft.com/office/drawing/2017/decorative" val="1"/>
              </a:ext>
            </a:extLst>
          </p:cNvPr>
          <p:cNvCxnSpPr>
            <a:stCxn id="14" idx="1"/>
            <a:endCxn id="10" idx="0"/>
          </p:cNvCxnSpPr>
          <p:nvPr/>
        </p:nvCxnSpPr>
        <p:spPr>
          <a:xfrm rot="10800000" flipV="1">
            <a:off x="3204809" y="1703189"/>
            <a:ext cx="7161997" cy="227023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0C0640F-CCED-43C3-ACD2-7B8CE41F9A6D}"/>
              </a:ext>
            </a:extLst>
          </p:cNvPr>
          <p:cNvSpPr txBox="1"/>
          <p:nvPr/>
        </p:nvSpPr>
        <p:spPr>
          <a:xfrm>
            <a:off x="3204809" y="1409468"/>
            <a:ext cx="7060400"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New data, retraining</a:t>
            </a:r>
          </a:p>
        </p:txBody>
      </p:sp>
      <p:cxnSp>
        <p:nvCxnSpPr>
          <p:cNvPr id="25" name="Straight Arrow Connector 24">
            <a:extLst>
              <a:ext uri="{FF2B5EF4-FFF2-40B4-BE49-F238E27FC236}">
                <a16:creationId xmlns:a16="http://schemas.microsoft.com/office/drawing/2014/main" id="{6E0F9F9A-D261-4EDD-8CAD-BE869C3914DD}"/>
              </a:ext>
              <a:ext uri="{C183D7F6-B498-43B3-948B-1728B52AA6E4}">
                <adec:decorative xmlns:adec="http://schemas.microsoft.com/office/drawing/2017/decorative" val="1"/>
              </a:ext>
            </a:extLst>
          </p:cNvPr>
          <p:cNvCxnSpPr>
            <a:stCxn id="15" idx="2"/>
            <a:endCxn id="12"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4A664A3-FFF4-4437-BF4A-6950795CF6A8}"/>
              </a:ext>
              <a:ext uri="{C183D7F6-B498-43B3-948B-1728B52AA6E4}">
                <adec:decorative xmlns:adec="http://schemas.microsoft.com/office/drawing/2017/decorative" val="1"/>
              </a:ext>
            </a:extLst>
          </p:cNvPr>
          <p:cNvSpPr/>
          <p:nvPr/>
        </p:nvSpPr>
        <p:spPr>
          <a:xfrm>
            <a:off x="481553" y="2560431"/>
            <a:ext cx="1498788" cy="9309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Problem formulation</a:t>
            </a:r>
          </a:p>
        </p:txBody>
      </p:sp>
      <p:sp>
        <p:nvSpPr>
          <p:cNvPr id="27" name="TextBox 26">
            <a:extLst>
              <a:ext uri="{FF2B5EF4-FFF2-40B4-BE49-F238E27FC236}">
                <a16:creationId xmlns:a16="http://schemas.microsoft.com/office/drawing/2014/main" id="{E3D2319C-AE9A-4DFB-B011-C4E2BCF3FD10}"/>
              </a:ext>
            </a:extLst>
          </p:cNvPr>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Business problem</a:t>
            </a:r>
          </a:p>
        </p:txBody>
      </p:sp>
      <p:cxnSp>
        <p:nvCxnSpPr>
          <p:cNvPr id="28" name="Straight Arrow Connector 27">
            <a:extLst>
              <a:ext uri="{FF2B5EF4-FFF2-40B4-BE49-F238E27FC236}">
                <a16:creationId xmlns:a16="http://schemas.microsoft.com/office/drawing/2014/main" id="{B79DF505-8090-4125-B3C8-7D3BF28AA26B}"/>
              </a:ext>
              <a:ext uri="{C183D7F6-B498-43B3-948B-1728B52AA6E4}">
                <adec:decorative xmlns:adec="http://schemas.microsoft.com/office/drawing/2017/decorative" val="1"/>
              </a:ext>
            </a:extLst>
          </p:cNvPr>
          <p:cNvCxnSpPr>
            <a:stCxn id="26" idx="2"/>
            <a:endCxn id="9"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BBDDBA5-C24F-43B0-82B8-41F2266E3BFB}"/>
              </a:ext>
              <a:ext uri="{C183D7F6-B498-43B3-948B-1728B52AA6E4}">
                <adec:decorative xmlns:adec="http://schemas.microsoft.com/office/drawing/2017/decorative" val="1"/>
              </a:ext>
            </a:extLst>
          </p:cNvPr>
          <p:cNvCxnSpPr>
            <a:stCxn id="27" idx="2"/>
            <a:endCxn id="26"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83C621C-6F34-4253-BB04-F3AE3CB659A8}"/>
              </a:ext>
              <a:ext uri="{C183D7F6-B498-43B3-948B-1728B52AA6E4}">
                <adec:decorative xmlns:adec="http://schemas.microsoft.com/office/drawing/2017/decorative" val="1"/>
              </a:ext>
            </a:extLst>
          </p:cNvPr>
          <p:cNvCxnSpPr>
            <a:stCxn id="33" idx="0"/>
            <a:endCxn id="14" idx="2"/>
          </p:cNvCxnSpPr>
          <p:nvPr/>
        </p:nvCxnSpPr>
        <p:spPr>
          <a:xfrm flipH="1" flipV="1">
            <a:off x="11116199" y="2168651"/>
            <a:ext cx="633" cy="1588075"/>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12E7340-6333-4BAD-B517-1A78C80AC22C}"/>
              </a:ext>
            </a:extLst>
          </p:cNvPr>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Yes</a:t>
            </a:r>
          </a:p>
        </p:txBody>
      </p:sp>
      <p:cxnSp>
        <p:nvCxnSpPr>
          <p:cNvPr id="32" name="Elbow Connector 145">
            <a:extLst>
              <a:ext uri="{FF2B5EF4-FFF2-40B4-BE49-F238E27FC236}">
                <a16:creationId xmlns:a16="http://schemas.microsoft.com/office/drawing/2014/main" id="{94EB2C82-D321-45C6-9C3B-F055206A2BF8}"/>
              </a:ext>
              <a:ext uri="{C183D7F6-B498-43B3-948B-1728B52AA6E4}">
                <adec:decorative xmlns:adec="http://schemas.microsoft.com/office/drawing/2017/decorative" val="1"/>
              </a:ext>
            </a:extLst>
          </p:cNvPr>
          <p:cNvCxnSpPr>
            <a:stCxn id="33" idx="2"/>
            <a:endCxn id="9" idx="2"/>
          </p:cNvCxnSpPr>
          <p:nvPr/>
        </p:nvCxnSpPr>
        <p:spPr>
          <a:xfrm rot="5400000" flipH="1">
            <a:off x="6067793" y="67500"/>
            <a:ext cx="212194" cy="9885885"/>
          </a:xfrm>
          <a:prstGeom prst="bentConnector3">
            <a:avLst>
              <a:gd name="adj1" fmla="val -10773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Flowchart: Decision 32">
            <a:extLst>
              <a:ext uri="{FF2B5EF4-FFF2-40B4-BE49-F238E27FC236}">
                <a16:creationId xmlns:a16="http://schemas.microsoft.com/office/drawing/2014/main" id="{0D0A7E32-0626-43CC-A628-7D8E22D1D0D9}"/>
              </a:ext>
              <a:ext uri="{C183D7F6-B498-43B3-948B-1728B52AA6E4}">
                <adec:decorative xmlns:adec="http://schemas.microsoft.com/office/drawing/2017/decorative" val="1"/>
              </a:ext>
            </a:extLst>
          </p:cNvPr>
          <p:cNvSpPr/>
          <p:nvPr/>
        </p:nvSpPr>
        <p:spPr>
          <a:xfrm>
            <a:off x="10102046" y="3756726"/>
            <a:ext cx="2029572" cy="1359813"/>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00000000000000000" pitchFamily="2" charset="0"/>
                <a:ea typeface="Amazon Ember" panose="02000000000000000000" pitchFamily="2" charset="0"/>
              </a:rPr>
              <a:t>Meets business goal?</a:t>
            </a:r>
          </a:p>
        </p:txBody>
      </p:sp>
      <p:cxnSp>
        <p:nvCxnSpPr>
          <p:cNvPr id="34" name="Elbow Connector 158">
            <a:extLst>
              <a:ext uri="{FF2B5EF4-FFF2-40B4-BE49-F238E27FC236}">
                <a16:creationId xmlns:a16="http://schemas.microsoft.com/office/drawing/2014/main" id="{9B1CFD14-A875-4C5E-A7BB-A0B6C7E4E00A}"/>
              </a:ext>
              <a:ext uri="{C183D7F6-B498-43B3-948B-1728B52AA6E4}">
                <adec:decorative xmlns:adec="http://schemas.microsoft.com/office/drawing/2017/decorative" val="1"/>
              </a:ext>
            </a:extLst>
          </p:cNvPr>
          <p:cNvCxnSpPr>
            <a:stCxn id="33" idx="2"/>
            <a:endCxn id="11" idx="2"/>
          </p:cNvCxnSpPr>
          <p:nvPr/>
        </p:nvCxnSpPr>
        <p:spPr>
          <a:xfrm rot="5400000" flipH="1">
            <a:off x="8041654" y="2041361"/>
            <a:ext cx="212194" cy="5938163"/>
          </a:xfrm>
          <a:prstGeom prst="bentConnector3">
            <a:avLst>
              <a:gd name="adj1" fmla="val -10773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1671FB6-3D37-4654-9B2D-8977B6741300}"/>
              </a:ext>
            </a:extLst>
          </p:cNvPr>
          <p:cNvSpPr txBox="1"/>
          <p:nvPr/>
        </p:nvSpPr>
        <p:spPr>
          <a:xfrm>
            <a:off x="10560316" y="5065900"/>
            <a:ext cx="630957"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No</a:t>
            </a:r>
          </a:p>
        </p:txBody>
      </p:sp>
      <p:sp>
        <p:nvSpPr>
          <p:cNvPr id="37" name="Rectangle 36">
            <a:extLst>
              <a:ext uri="{FF2B5EF4-FFF2-40B4-BE49-F238E27FC236}">
                <a16:creationId xmlns:a16="http://schemas.microsoft.com/office/drawing/2014/main" id="{1FAB7CC9-AE88-4701-8FC3-C8C7AA620F8C}"/>
              </a:ext>
              <a:ext uri="{C183D7F6-B498-43B3-948B-1728B52AA6E4}">
                <adec:decorative xmlns:adec="http://schemas.microsoft.com/office/drawing/2017/decorative" val="1"/>
              </a:ext>
            </a:extLst>
          </p:cNvPr>
          <p:cNvSpPr/>
          <p:nvPr/>
        </p:nvSpPr>
        <p:spPr>
          <a:xfrm>
            <a:off x="373007" y="3775877"/>
            <a:ext cx="5716868" cy="167265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B926050D-4318-4685-8EB9-6FF956176471}"/>
              </a:ext>
            </a:extLst>
          </p:cNvPr>
          <p:cNvSpPr txBox="1"/>
          <p:nvPr/>
        </p:nvSpPr>
        <p:spPr>
          <a:xfrm>
            <a:off x="413749" y="4984484"/>
            <a:ext cx="6227461" cy="369332"/>
          </a:xfrm>
          <a:prstGeom prst="rect">
            <a:avLst/>
          </a:prstGeom>
          <a:noFill/>
        </p:spPr>
        <p:txBody>
          <a:bodyPr wrap="square" rtlCol="0">
            <a:spAutoFit/>
          </a:bodyPr>
          <a:lstStyle/>
          <a:p>
            <a:r>
              <a:rPr lang="en-US" dirty="0">
                <a:solidFill>
                  <a:srgbClr val="FF0000"/>
                </a:solidFill>
                <a:latin typeface="Amazon Ember" panose="02000000000000000000" pitchFamily="2" charset="0"/>
                <a:ea typeface="Amazon Ember" panose="02000000000000000000" pitchFamily="2" charset="0"/>
                <a:cs typeface="Amazon Ember Light" panose="020B0403020204020204" pitchFamily="34" charset="0"/>
              </a:rPr>
              <a:t>Import, evaluate, and clean your data  </a:t>
            </a:r>
          </a:p>
        </p:txBody>
      </p:sp>
      <p:sp>
        <p:nvSpPr>
          <p:cNvPr id="39" name="Rectangle 38">
            <a:extLst>
              <a:ext uri="{FF2B5EF4-FFF2-40B4-BE49-F238E27FC236}">
                <a16:creationId xmlns:a16="http://schemas.microsoft.com/office/drawing/2014/main" id="{EF688448-E9B7-485D-BDF8-6D4C1BBB79CE}"/>
              </a:ext>
              <a:ext uri="{C183D7F6-B498-43B3-948B-1728B52AA6E4}">
                <adec:decorative xmlns:adec="http://schemas.microsoft.com/office/drawing/2017/decorative" val="1"/>
              </a:ext>
            </a:extLst>
          </p:cNvPr>
          <p:cNvSpPr/>
          <p:nvPr/>
        </p:nvSpPr>
        <p:spPr>
          <a:xfrm>
            <a:off x="6293270" y="2318246"/>
            <a:ext cx="3708330" cy="31190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154D3BA8-32EE-451C-B2CC-098E52582AAF}"/>
              </a:ext>
            </a:extLst>
          </p:cNvPr>
          <p:cNvSpPr txBox="1"/>
          <p:nvPr/>
        </p:nvSpPr>
        <p:spPr>
          <a:xfrm>
            <a:off x="6347414" y="4984484"/>
            <a:ext cx="1920719" cy="369332"/>
          </a:xfrm>
          <a:prstGeom prst="rect">
            <a:avLst/>
          </a:prstGeom>
          <a:noFill/>
        </p:spPr>
        <p:txBody>
          <a:bodyPr wrap="none" rtlCol="0">
            <a:spAutoFit/>
          </a:bodyPr>
          <a:lstStyle/>
          <a:p>
            <a:r>
              <a:rPr lang="en-US" dirty="0">
                <a:solidFill>
                  <a:srgbClr val="FF0000"/>
                </a:solidFill>
                <a:latin typeface="Amazon Ember" panose="02000000000000000000" pitchFamily="2" charset="0"/>
                <a:ea typeface="Amazon Ember" panose="02000000000000000000" pitchFamily="2" charset="0"/>
                <a:cs typeface="Amazon Ember Light" panose="020B0403020204020204" pitchFamily="34" charset="0"/>
              </a:rPr>
              <a:t>Train a predictor</a:t>
            </a:r>
          </a:p>
        </p:txBody>
      </p:sp>
      <p:grpSp>
        <p:nvGrpSpPr>
          <p:cNvPr id="3" name="Group 2">
            <a:extLst>
              <a:ext uri="{FF2B5EF4-FFF2-40B4-BE49-F238E27FC236}">
                <a16:creationId xmlns:a16="http://schemas.microsoft.com/office/drawing/2014/main" id="{25380865-679F-4015-960B-97248D0EC315}"/>
              </a:ext>
              <a:ext uri="{C183D7F6-B498-43B3-948B-1728B52AA6E4}">
                <adec:decorative xmlns:adec="http://schemas.microsoft.com/office/drawing/2017/decorative" val="1"/>
              </a:ext>
            </a:extLst>
          </p:cNvPr>
          <p:cNvGrpSpPr/>
          <p:nvPr/>
        </p:nvGrpSpPr>
        <p:grpSpPr>
          <a:xfrm>
            <a:off x="9965667" y="1190974"/>
            <a:ext cx="2226333" cy="1505841"/>
            <a:chOff x="6385591" y="2387676"/>
            <a:chExt cx="3739771" cy="3748749"/>
          </a:xfrm>
        </p:grpSpPr>
        <p:sp>
          <p:nvSpPr>
            <p:cNvPr id="41" name="Rectangle 40">
              <a:extLst>
                <a:ext uri="{FF2B5EF4-FFF2-40B4-BE49-F238E27FC236}">
                  <a16:creationId xmlns:a16="http://schemas.microsoft.com/office/drawing/2014/main" id="{FEF53A0F-C105-4A84-B2C7-9D236C9FE5B6}"/>
                </a:ext>
                <a:ext uri="{C183D7F6-B498-43B3-948B-1728B52AA6E4}">
                  <adec:decorative xmlns:adec="http://schemas.microsoft.com/office/drawing/2017/decorative" val="1"/>
                </a:ext>
              </a:extLst>
            </p:cNvPr>
            <p:cNvSpPr/>
            <p:nvPr/>
          </p:nvSpPr>
          <p:spPr>
            <a:xfrm>
              <a:off x="6385591" y="2387676"/>
              <a:ext cx="3685773" cy="374874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BC69199-A32A-40F4-82E1-A285A4F8B79F}"/>
                </a:ext>
              </a:extLst>
            </p:cNvPr>
            <p:cNvSpPr txBox="1"/>
            <p:nvPr/>
          </p:nvSpPr>
          <p:spPr>
            <a:xfrm>
              <a:off x="6516594" y="5100593"/>
              <a:ext cx="3608768" cy="919442"/>
            </a:xfrm>
            <a:prstGeom prst="rect">
              <a:avLst/>
            </a:prstGeom>
            <a:noFill/>
          </p:spPr>
          <p:txBody>
            <a:bodyPr wrap="none" rtlCol="0">
              <a:spAutoFit/>
            </a:bodyPr>
            <a:lstStyle/>
            <a:p>
              <a:pPr algn="ctr"/>
              <a:r>
                <a:rPr lang="en-US" dirty="0">
                  <a:solidFill>
                    <a:srgbClr val="FF0000"/>
                  </a:solidFill>
                  <a:latin typeface="Amazon Ember" panose="02000000000000000000" pitchFamily="2" charset="0"/>
                  <a:ea typeface="Amazon Ember" panose="02000000000000000000" pitchFamily="2" charset="0"/>
                  <a:cs typeface="Amazon Ember Light" panose="020B0403020204020204" pitchFamily="34" charset="0"/>
                </a:rPr>
                <a:t>Generate forecasts</a:t>
              </a:r>
            </a:p>
          </p:txBody>
        </p:sp>
      </p:grpSp>
      <p:sp>
        <p:nvSpPr>
          <p:cNvPr id="4" name="Footer Placeholder 3">
            <a:extLst>
              <a:ext uri="{FF2B5EF4-FFF2-40B4-BE49-F238E27FC236}">
                <a16:creationId xmlns:a16="http://schemas.microsoft.com/office/drawing/2014/main" id="{32B7EEE8-E843-431D-A363-83AD2D53D7D0}"/>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E3FF41E-FD9B-49B1-996F-E8CDB889D356}"/>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641441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CF55-EAEC-46EA-8D45-A68510DFF24E}"/>
              </a:ext>
            </a:extLst>
          </p:cNvPr>
          <p:cNvSpPr>
            <a:spLocks noGrp="1"/>
          </p:cNvSpPr>
          <p:nvPr>
            <p:ph type="title"/>
          </p:nvPr>
        </p:nvSpPr>
        <p:spPr/>
        <p:txBody>
          <a:bodyPr/>
          <a:lstStyle/>
          <a:p>
            <a:r>
              <a:rPr lang="en-US" dirty="0"/>
              <a:t>Amazon Forecast overview</a:t>
            </a:r>
          </a:p>
        </p:txBody>
      </p:sp>
      <p:grpSp>
        <p:nvGrpSpPr>
          <p:cNvPr id="3" name="Group 2" descr="Amazon Forecast overview.">
            <a:extLst>
              <a:ext uri="{FF2B5EF4-FFF2-40B4-BE49-F238E27FC236}">
                <a16:creationId xmlns:a16="http://schemas.microsoft.com/office/drawing/2014/main" id="{01ABC2A7-4879-47E9-AD2B-71E1CD39AA58}"/>
              </a:ext>
            </a:extLst>
          </p:cNvPr>
          <p:cNvGrpSpPr/>
          <p:nvPr/>
        </p:nvGrpSpPr>
        <p:grpSpPr>
          <a:xfrm>
            <a:off x="1100450" y="1663074"/>
            <a:ext cx="10695931" cy="3472007"/>
            <a:chOff x="1100450" y="1663074"/>
            <a:chExt cx="10695931" cy="3472007"/>
          </a:xfrm>
        </p:grpSpPr>
        <p:grpSp>
          <p:nvGrpSpPr>
            <p:cNvPr id="32" name="Group 31">
              <a:extLst>
                <a:ext uri="{C183D7F6-B498-43B3-948B-1728B52AA6E4}">
                  <adec:decorative xmlns:adec="http://schemas.microsoft.com/office/drawing/2017/decorative" val="1"/>
                </a:ext>
              </a:extLst>
            </p:cNvPr>
            <p:cNvGrpSpPr/>
            <p:nvPr/>
          </p:nvGrpSpPr>
          <p:grpSpPr>
            <a:xfrm>
              <a:off x="1100450" y="1663074"/>
              <a:ext cx="1680075" cy="1585863"/>
              <a:chOff x="1155700" y="1854803"/>
              <a:chExt cx="1680075" cy="1585863"/>
            </a:xfrm>
          </p:grpSpPr>
          <p:grpSp>
            <p:nvGrpSpPr>
              <p:cNvPr id="27" name="Group 26"/>
              <p:cNvGrpSpPr/>
              <p:nvPr/>
            </p:nvGrpSpPr>
            <p:grpSpPr>
              <a:xfrm>
                <a:off x="1494244" y="1854803"/>
                <a:ext cx="1136228" cy="975102"/>
                <a:chOff x="1289472" y="1854803"/>
                <a:chExt cx="1136228" cy="975102"/>
              </a:xfrm>
            </p:grpSpPr>
            <p:pic>
              <p:nvPicPr>
                <p:cNvPr id="8" name="Graphic 7">
                  <a:extLst>
                    <a:ext uri="{FF2B5EF4-FFF2-40B4-BE49-F238E27FC236}">
                      <a16:creationId xmlns:a16="http://schemas.microsoft.com/office/drawing/2014/main" id="{554EBAB6-E522-4001-BF34-12A68DD2DEC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9472" y="1854803"/>
                  <a:ext cx="679028" cy="679028"/>
                </a:xfrm>
                <a:prstGeom prst="rect">
                  <a:avLst/>
                </a:prstGeom>
              </p:spPr>
            </p:pic>
            <p:pic>
              <p:nvPicPr>
                <p:cNvPr id="10" name="Graphic 9" descr="Clock">
                  <a:extLst>
                    <a:ext uri="{FF2B5EF4-FFF2-40B4-BE49-F238E27FC236}">
                      <a16:creationId xmlns:a16="http://schemas.microsoft.com/office/drawing/2014/main" id="{44C90F4E-BFB5-499E-A6BB-955ABA1EBDD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632208" y="2036413"/>
                  <a:ext cx="793492" cy="793492"/>
                </a:xfrm>
                <a:prstGeom prst="rect">
                  <a:avLst/>
                </a:prstGeom>
              </p:spPr>
            </p:pic>
          </p:grpSp>
          <p:sp>
            <p:nvSpPr>
              <p:cNvPr id="14" name="TextBox 13">
                <a:extLst>
                  <a:ext uri="{FF2B5EF4-FFF2-40B4-BE49-F238E27FC236}">
                    <a16:creationId xmlns:a16="http://schemas.microsoft.com/office/drawing/2014/main" id="{DF9655FC-FAA5-4E36-B1C3-757D00EB2B19}"/>
                  </a:ext>
                </a:extLst>
              </p:cNvPr>
              <p:cNvSpPr txBox="1"/>
              <p:nvPr/>
            </p:nvSpPr>
            <p:spPr>
              <a:xfrm>
                <a:off x="1155700" y="3040556"/>
                <a:ext cx="1680075"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Historical data</a:t>
                </a:r>
              </a:p>
            </p:txBody>
          </p:sp>
        </p:grpSp>
        <p:grpSp>
          <p:nvGrpSpPr>
            <p:cNvPr id="38" name="Group 37">
              <a:extLst>
                <a:ext uri="{C183D7F6-B498-43B3-948B-1728B52AA6E4}">
                  <adec:decorative xmlns:adec="http://schemas.microsoft.com/office/drawing/2017/decorative" val="1"/>
                </a:ext>
              </a:extLst>
            </p:cNvPr>
            <p:cNvGrpSpPr/>
            <p:nvPr/>
          </p:nvGrpSpPr>
          <p:grpSpPr>
            <a:xfrm>
              <a:off x="1192622" y="3682851"/>
              <a:ext cx="1495218" cy="1415690"/>
              <a:chOff x="1236286" y="4521801"/>
              <a:chExt cx="1495218" cy="1415690"/>
            </a:xfrm>
          </p:grpSpPr>
          <p:grpSp>
            <p:nvGrpSpPr>
              <p:cNvPr id="30" name="Group 29"/>
              <p:cNvGrpSpPr/>
              <p:nvPr/>
            </p:nvGrpSpPr>
            <p:grpSpPr>
              <a:xfrm>
                <a:off x="1490213" y="4521801"/>
                <a:ext cx="1121119" cy="934005"/>
                <a:chOff x="1289472" y="4521801"/>
                <a:chExt cx="1121119" cy="934005"/>
              </a:xfrm>
            </p:grpSpPr>
            <p:pic>
              <p:nvPicPr>
                <p:cNvPr id="11" name="Graphic 10">
                  <a:extLst>
                    <a:ext uri="{FF2B5EF4-FFF2-40B4-BE49-F238E27FC236}">
                      <a16:creationId xmlns:a16="http://schemas.microsoft.com/office/drawing/2014/main" id="{55DD3580-E1DF-47C0-9DFC-EE512762829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9472" y="4521801"/>
                  <a:ext cx="679028" cy="679028"/>
                </a:xfrm>
                <a:prstGeom prst="rect">
                  <a:avLst/>
                </a:prstGeom>
              </p:spPr>
            </p:pic>
            <p:pic>
              <p:nvPicPr>
                <p:cNvPr id="12" name="Graphic 11">
                  <a:extLst>
                    <a:ext uri="{FF2B5EF4-FFF2-40B4-BE49-F238E27FC236}">
                      <a16:creationId xmlns:a16="http://schemas.microsoft.com/office/drawing/2014/main" id="{373AA46F-3840-461F-A216-DECD7E9E8E0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16100" y="4712038"/>
                  <a:ext cx="594491" cy="594491"/>
                </a:xfrm>
                <a:prstGeom prst="rect">
                  <a:avLst/>
                </a:prstGeom>
              </p:spPr>
            </p:pic>
            <p:pic>
              <p:nvPicPr>
                <p:cNvPr id="13" name="Graphic 12">
                  <a:extLst>
                    <a:ext uri="{FF2B5EF4-FFF2-40B4-BE49-F238E27FC236}">
                      <a16:creationId xmlns:a16="http://schemas.microsoft.com/office/drawing/2014/main" id="{6B989D1F-EEF2-42B4-81F2-4339B981C789}"/>
                    </a:ext>
                    <a:ext uri="{C183D7F6-B498-43B3-948B-1728B52AA6E4}">
                      <adec:decorative xmlns:adec="http://schemas.microsoft.com/office/drawing/2017/decorative" val="1"/>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79808" y="4985906"/>
                  <a:ext cx="469900" cy="469900"/>
                </a:xfrm>
                <a:prstGeom prst="rect">
                  <a:avLst/>
                </a:prstGeom>
              </p:spPr>
            </p:pic>
          </p:grpSp>
          <p:sp>
            <p:nvSpPr>
              <p:cNvPr id="15" name="TextBox 14">
                <a:extLst>
                  <a:ext uri="{FF2B5EF4-FFF2-40B4-BE49-F238E27FC236}">
                    <a16:creationId xmlns:a16="http://schemas.microsoft.com/office/drawing/2014/main" id="{66A5B210-6CA1-4FFA-915B-5B4352CF3701}"/>
                  </a:ext>
                </a:extLst>
              </p:cNvPr>
              <p:cNvSpPr txBox="1"/>
              <p:nvPr/>
            </p:nvSpPr>
            <p:spPr>
              <a:xfrm>
                <a:off x="1236286" y="5537381"/>
                <a:ext cx="1495218"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Related data</a:t>
                </a:r>
              </a:p>
            </p:txBody>
          </p:sp>
        </p:grpSp>
        <p:grpSp>
          <p:nvGrpSpPr>
            <p:cNvPr id="20" name="Group 19">
              <a:extLst>
                <a:ext uri="{C183D7F6-B498-43B3-948B-1728B52AA6E4}">
                  <adec:decorative xmlns:adec="http://schemas.microsoft.com/office/drawing/2017/decorative" val="1"/>
                </a:ext>
              </a:extLst>
            </p:cNvPr>
            <p:cNvGrpSpPr/>
            <p:nvPr/>
          </p:nvGrpSpPr>
          <p:grpSpPr>
            <a:xfrm>
              <a:off x="9670222" y="1767273"/>
              <a:ext cx="2126159" cy="1473338"/>
              <a:chOff x="9670222" y="1412794"/>
              <a:chExt cx="2126159" cy="1473338"/>
            </a:xfrm>
          </p:grpSpPr>
          <p:pic>
            <p:nvPicPr>
              <p:cNvPr id="29" name="Graphic 28">
                <a:extLst>
                  <a:ext uri="{FF2B5EF4-FFF2-40B4-BE49-F238E27FC236}">
                    <a16:creationId xmlns:a16="http://schemas.microsoft.com/office/drawing/2014/main" id="{B79CD09B-1A1A-48EF-B36A-1B1331356F59}"/>
                  </a:ext>
                  <a:ext uri="{C183D7F6-B498-43B3-948B-1728B52AA6E4}">
                    <adec:decorative xmlns:adec="http://schemas.microsoft.com/office/drawing/2017/decorative" val="1"/>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377700" y="1412794"/>
                <a:ext cx="711200" cy="711200"/>
              </a:xfrm>
              <a:prstGeom prst="rect">
                <a:avLst/>
              </a:prstGeom>
            </p:spPr>
          </p:pic>
          <p:sp>
            <p:nvSpPr>
              <p:cNvPr id="34" name="TextBox 33">
                <a:extLst>
                  <a:ext uri="{FF2B5EF4-FFF2-40B4-BE49-F238E27FC236}">
                    <a16:creationId xmlns:a16="http://schemas.microsoft.com/office/drawing/2014/main" id="{1F83ADED-1E8D-49B1-B94D-AA127B63A8A0}"/>
                  </a:ext>
                </a:extLst>
              </p:cNvPr>
              <p:cNvSpPr txBox="1"/>
              <p:nvPr/>
            </p:nvSpPr>
            <p:spPr>
              <a:xfrm>
                <a:off x="9670222" y="2178246"/>
                <a:ext cx="2126159"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Management</a:t>
                </a: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Console</a:t>
                </a:r>
              </a:p>
            </p:txBody>
          </p:sp>
        </p:grpSp>
        <p:grpSp>
          <p:nvGrpSpPr>
            <p:cNvPr id="17" name="Group 16">
              <a:extLst>
                <a:ext uri="{C183D7F6-B498-43B3-948B-1728B52AA6E4}">
                  <adec:decorative xmlns:adec="http://schemas.microsoft.com/office/drawing/2017/decorative" val="1"/>
                </a:ext>
              </a:extLst>
            </p:cNvPr>
            <p:cNvGrpSpPr/>
            <p:nvPr/>
          </p:nvGrpSpPr>
          <p:grpSpPr>
            <a:xfrm>
              <a:off x="10188118" y="3661848"/>
              <a:ext cx="1002381" cy="1473233"/>
              <a:chOff x="10246861" y="2989389"/>
              <a:chExt cx="1002381" cy="1473233"/>
            </a:xfrm>
          </p:grpSpPr>
          <p:pic>
            <p:nvPicPr>
              <p:cNvPr id="31" name="Graphic 30" descr="Paper">
                <a:extLst>
                  <a:ext uri="{FF2B5EF4-FFF2-40B4-BE49-F238E27FC236}">
                    <a16:creationId xmlns:a16="http://schemas.microsoft.com/office/drawing/2014/main" id="{C08C0486-0A22-4E5B-B5EC-5FFA1D142D9A}"/>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334842" y="2989389"/>
                <a:ext cx="914400" cy="914400"/>
              </a:xfrm>
              <a:prstGeom prst="rect">
                <a:avLst/>
              </a:prstGeom>
            </p:spPr>
          </p:pic>
          <p:sp>
            <p:nvSpPr>
              <p:cNvPr id="35" name="TextBox 34">
                <a:extLst>
                  <a:ext uri="{FF2B5EF4-FFF2-40B4-BE49-F238E27FC236}">
                    <a16:creationId xmlns:a16="http://schemas.microsoft.com/office/drawing/2014/main" id="{90A36368-4729-4B12-9AF2-81C1F1BC09F0}"/>
                  </a:ext>
                </a:extLst>
              </p:cNvPr>
              <p:cNvSpPr txBox="1"/>
              <p:nvPr/>
            </p:nvSpPr>
            <p:spPr>
              <a:xfrm>
                <a:off x="10246861" y="4062512"/>
                <a:ext cx="96680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CSV file</a:t>
                </a:r>
              </a:p>
            </p:txBody>
          </p:sp>
        </p:grpSp>
        <p:grpSp>
          <p:nvGrpSpPr>
            <p:cNvPr id="58" name="Group 57">
              <a:extLst>
                <a:ext uri="{C183D7F6-B498-43B3-948B-1728B52AA6E4}">
                  <adec:decorative xmlns:adec="http://schemas.microsoft.com/office/drawing/2017/decorative" val="1"/>
                </a:ext>
              </a:extLst>
            </p:cNvPr>
            <p:cNvGrpSpPr/>
            <p:nvPr/>
          </p:nvGrpSpPr>
          <p:grpSpPr>
            <a:xfrm>
              <a:off x="4408468" y="2531056"/>
              <a:ext cx="3629627" cy="1795889"/>
              <a:chOff x="5335341" y="3004344"/>
              <a:chExt cx="3629627" cy="1795889"/>
            </a:xfrm>
          </p:grpSpPr>
          <p:grpSp>
            <p:nvGrpSpPr>
              <p:cNvPr id="55" name="Group 54"/>
              <p:cNvGrpSpPr/>
              <p:nvPr/>
            </p:nvGrpSpPr>
            <p:grpSpPr>
              <a:xfrm>
                <a:off x="5335341" y="3004344"/>
                <a:ext cx="2301904" cy="1795889"/>
                <a:chOff x="5261606" y="3040556"/>
                <a:chExt cx="2301904" cy="1795889"/>
              </a:xfrm>
            </p:grpSpPr>
            <p:sp>
              <p:nvSpPr>
                <p:cNvPr id="6" name="TextBox 5">
                  <a:extLst>
                    <a:ext uri="{FF2B5EF4-FFF2-40B4-BE49-F238E27FC236}">
                      <a16:creationId xmlns:a16="http://schemas.microsoft.com/office/drawing/2014/main" id="{699F8F04-902C-42A7-9574-336E4D3CE623}"/>
                    </a:ext>
                  </a:extLst>
                </p:cNvPr>
                <p:cNvSpPr txBox="1"/>
                <p:nvPr/>
              </p:nvSpPr>
              <p:spPr>
                <a:xfrm>
                  <a:off x="5261606" y="4436335"/>
                  <a:ext cx="2301904" cy="400110"/>
                </a:xfrm>
                <a:prstGeom prst="rect">
                  <a:avLst/>
                </a:prstGeom>
                <a:noFill/>
              </p:spPr>
              <p:txBody>
                <a:bodyPr wrap="square" rtlCol="0">
                  <a:spAutoFit/>
                </a:bodyPr>
                <a:lstStyle/>
                <a:p>
                  <a:pPr algn="ctr"/>
                  <a:r>
                    <a:rPr lang="en-US" sz="2000" dirty="0"/>
                    <a:t>Amazon Forecast</a:t>
                  </a:r>
                </a:p>
              </p:txBody>
            </p:sp>
            <p:pic>
              <p:nvPicPr>
                <p:cNvPr id="7" name="Graphic 6">
                  <a:extLst>
                    <a:ext uri="{FF2B5EF4-FFF2-40B4-BE49-F238E27FC236}">
                      <a16:creationId xmlns:a16="http://schemas.microsoft.com/office/drawing/2014/main" id="{AFEDA215-9C8D-4CB9-B80C-800B449B2E7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52722" y="3040556"/>
                  <a:ext cx="1319672" cy="1319672"/>
                </a:xfrm>
                <a:prstGeom prst="rect">
                  <a:avLst/>
                </a:prstGeom>
              </p:spPr>
            </p:pic>
          </p:grpSp>
          <p:grpSp>
            <p:nvGrpSpPr>
              <p:cNvPr id="57" name="Group 56"/>
              <p:cNvGrpSpPr/>
              <p:nvPr/>
            </p:nvGrpSpPr>
            <p:grpSpPr>
              <a:xfrm>
                <a:off x="7642859" y="3130307"/>
                <a:ext cx="1322109" cy="1669926"/>
                <a:chOff x="7642859" y="2968132"/>
                <a:chExt cx="1322109" cy="1669926"/>
              </a:xfrm>
            </p:grpSpPr>
            <p:grpSp>
              <p:nvGrpSpPr>
                <p:cNvPr id="56" name="Group 55"/>
                <p:cNvGrpSpPr/>
                <p:nvPr/>
              </p:nvGrpSpPr>
              <p:grpSpPr>
                <a:xfrm>
                  <a:off x="7642859" y="2968132"/>
                  <a:ext cx="1051141" cy="1210001"/>
                  <a:chOff x="7522810" y="2968132"/>
                  <a:chExt cx="1051141" cy="1210001"/>
                </a:xfrm>
              </p:grpSpPr>
              <p:pic>
                <p:nvPicPr>
                  <p:cNvPr id="26" name="Graphic 25">
                    <a:extLst>
                      <a:ext uri="{FF2B5EF4-FFF2-40B4-BE49-F238E27FC236}">
                        <a16:creationId xmlns:a16="http://schemas.microsoft.com/office/drawing/2014/main" id="{245F2FF6-0C5A-4E37-A11A-66D1265DC0C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4923" y="3499105"/>
                    <a:ext cx="679028" cy="679028"/>
                  </a:xfrm>
                  <a:prstGeom prst="rect">
                    <a:avLst/>
                  </a:prstGeom>
                </p:spPr>
              </p:pic>
              <p:pic>
                <p:nvPicPr>
                  <p:cNvPr id="28" name="Graphic 27" descr="Research">
                    <a:extLst>
                      <a:ext uri="{FF2B5EF4-FFF2-40B4-BE49-F238E27FC236}">
                        <a16:creationId xmlns:a16="http://schemas.microsoft.com/office/drawing/2014/main" id="{EDB32E24-4EC6-47E4-A31C-D42DDC5F4A50}"/>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522810" y="2968132"/>
                    <a:ext cx="914400" cy="914400"/>
                  </a:xfrm>
                  <a:prstGeom prst="rect">
                    <a:avLst/>
                  </a:prstGeom>
                </p:spPr>
              </p:pic>
            </p:grpSp>
            <p:sp>
              <p:nvSpPr>
                <p:cNvPr id="44" name="TextBox 43">
                  <a:extLst>
                    <a:ext uri="{FF2B5EF4-FFF2-40B4-BE49-F238E27FC236}">
                      <a16:creationId xmlns:a16="http://schemas.microsoft.com/office/drawing/2014/main" id="{FF0223E6-F1D8-4669-BAF9-FFE15756A841}"/>
                    </a:ext>
                  </a:extLst>
                </p:cNvPr>
                <p:cNvSpPr txBox="1"/>
                <p:nvPr/>
              </p:nvSpPr>
              <p:spPr>
                <a:xfrm>
                  <a:off x="7724564" y="4237948"/>
                  <a:ext cx="1240404"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Predictors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cxnSp>
          <p:nvCxnSpPr>
            <p:cNvPr id="41" name="Elbow Connector 40">
              <a:extLst>
                <a:ext uri="{C183D7F6-B498-43B3-948B-1728B52AA6E4}">
                  <adec:decorative xmlns:adec="http://schemas.microsoft.com/office/drawing/2017/decorative" val="1"/>
                </a:ext>
              </a:extLst>
            </p:cNvPr>
            <p:cNvCxnSpPr>
              <a:stCxn id="12" idx="3"/>
              <a:endCxn id="7" idx="1"/>
            </p:cNvCxnSpPr>
            <p:nvPr/>
          </p:nvCxnSpPr>
          <p:spPr>
            <a:xfrm flipV="1">
              <a:off x="2567668" y="3190892"/>
              <a:ext cx="2331916" cy="979442"/>
            </a:xfrm>
            <a:prstGeom prst="bentConnector3">
              <a:avLst>
                <a:gd name="adj1" fmla="val 5063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C183D7F6-B498-43B3-948B-1728B52AA6E4}">
                  <adec:decorative xmlns:adec="http://schemas.microsoft.com/office/drawing/2017/decorative" val="1"/>
                </a:ext>
              </a:extLst>
            </p:cNvPr>
            <p:cNvCxnSpPr>
              <a:stCxn id="10" idx="3"/>
              <a:endCxn id="7" idx="1"/>
            </p:cNvCxnSpPr>
            <p:nvPr/>
          </p:nvCxnSpPr>
          <p:spPr>
            <a:xfrm>
              <a:off x="2575222" y="2241430"/>
              <a:ext cx="2324362" cy="949462"/>
            </a:xfrm>
            <a:prstGeom prst="bentConnector3">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C183D7F6-B498-43B3-948B-1728B52AA6E4}">
                  <adec:decorative xmlns:adec="http://schemas.microsoft.com/office/drawing/2017/decorative" val="1"/>
                </a:ext>
              </a:extLst>
            </p:cNvPr>
            <p:cNvCxnSpPr>
              <a:stCxn id="60" idx="3"/>
              <a:endCxn id="29" idx="1"/>
            </p:cNvCxnSpPr>
            <p:nvPr/>
          </p:nvCxnSpPr>
          <p:spPr>
            <a:xfrm flipV="1">
              <a:off x="7767127" y="2122873"/>
              <a:ext cx="2610573" cy="1039323"/>
            </a:xfrm>
            <a:prstGeom prst="bentConnector3">
              <a:avLst>
                <a:gd name="adj1" fmla="val 50000"/>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0" name="Rectangle 59">
            <a:extLst>
              <a:ext uri="{C183D7F6-B498-43B3-948B-1728B52AA6E4}">
                <adec:decorative xmlns:adec="http://schemas.microsoft.com/office/drawing/2017/decorative" val="1"/>
              </a:ext>
            </a:extLst>
          </p:cNvPr>
          <p:cNvSpPr/>
          <p:nvPr/>
        </p:nvSpPr>
        <p:spPr>
          <a:xfrm>
            <a:off x="6852727" y="270499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Elbow Connector 63">
            <a:extLst>
              <a:ext uri="{C183D7F6-B498-43B3-948B-1728B52AA6E4}">
                <adec:decorative xmlns:adec="http://schemas.microsoft.com/office/drawing/2017/decorative" val="1"/>
              </a:ext>
            </a:extLst>
          </p:cNvPr>
          <p:cNvCxnSpPr>
            <a:stCxn id="60" idx="3"/>
            <a:endCxn id="31" idx="1"/>
          </p:cNvCxnSpPr>
          <p:nvPr/>
        </p:nvCxnSpPr>
        <p:spPr>
          <a:xfrm>
            <a:off x="7767127" y="3162196"/>
            <a:ext cx="2508972" cy="956852"/>
          </a:xfrm>
          <a:prstGeom prst="bentConnector3">
            <a:avLst>
              <a:gd name="adj1" fmla="val 52063"/>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7D35A93-BD4B-4462-8806-368813A06A1A}"/>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AF869AF0-EE6F-4793-A2CF-D44CCA7A1700}"/>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3962459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1E086-3B31-4C84-9E48-DF57AF6B3EAE}"/>
              </a:ext>
            </a:extLst>
          </p:cNvPr>
          <p:cNvSpPr>
            <a:spLocks noGrp="1"/>
          </p:cNvSpPr>
          <p:nvPr>
            <p:ph type="title"/>
          </p:nvPr>
        </p:nvSpPr>
        <p:spPr/>
        <p:txBody>
          <a:bodyPr/>
          <a:lstStyle/>
          <a:p>
            <a:r>
              <a:rPr lang="en-US" dirty="0"/>
              <a:t>Supported domains</a:t>
            </a:r>
          </a:p>
        </p:txBody>
      </p:sp>
      <p:sp>
        <p:nvSpPr>
          <p:cNvPr id="3" name="Content Placeholder 2">
            <a:extLst>
              <a:ext uri="{FF2B5EF4-FFF2-40B4-BE49-F238E27FC236}">
                <a16:creationId xmlns:a16="http://schemas.microsoft.com/office/drawing/2014/main" id="{C07C57FB-DAF9-412C-84BB-51BB6FF9AD4F}"/>
              </a:ext>
            </a:extLst>
          </p:cNvPr>
          <p:cNvSpPr>
            <a:spLocks noGrp="1"/>
          </p:cNvSpPr>
          <p:nvPr>
            <p:ph idx="1"/>
          </p:nvPr>
        </p:nvSpPr>
        <p:spPr>
          <a:xfrm>
            <a:off x="419099" y="1528175"/>
            <a:ext cx="11238245" cy="1730365"/>
          </a:xfrm>
        </p:spPr>
        <p:txBody>
          <a:bodyPr numCol="2"/>
          <a:lstStyle/>
          <a:p>
            <a:r>
              <a:rPr lang="en-US" dirty="0"/>
              <a:t>Retail</a:t>
            </a:r>
          </a:p>
          <a:p>
            <a:r>
              <a:rPr lang="en-US" dirty="0"/>
              <a:t>Inventory planning</a:t>
            </a:r>
          </a:p>
          <a:p>
            <a:r>
              <a:rPr lang="en-US" dirty="0"/>
              <a:t>Amazon EC2 capacity</a:t>
            </a:r>
          </a:p>
          <a:p>
            <a:r>
              <a:rPr lang="en-US" dirty="0"/>
              <a:t>Work force</a:t>
            </a:r>
          </a:p>
          <a:p>
            <a:r>
              <a:rPr lang="en-US" dirty="0"/>
              <a:t>Web traffic</a:t>
            </a:r>
          </a:p>
          <a:p>
            <a:r>
              <a:rPr lang="en-US" dirty="0"/>
              <a:t>Metrics</a:t>
            </a:r>
          </a:p>
          <a:p>
            <a:r>
              <a:rPr lang="en-US" dirty="0"/>
              <a:t>Custom</a:t>
            </a:r>
          </a:p>
        </p:txBody>
      </p:sp>
      <p:grpSp>
        <p:nvGrpSpPr>
          <p:cNvPr id="57" name="Group 56" descr="Amazon Forecast workflow."/>
          <p:cNvGrpSpPr/>
          <p:nvPr/>
        </p:nvGrpSpPr>
        <p:grpSpPr>
          <a:xfrm>
            <a:off x="1568237" y="3811486"/>
            <a:ext cx="9055526" cy="2359743"/>
            <a:chOff x="1560890" y="3811486"/>
            <a:chExt cx="9055526" cy="2359743"/>
          </a:xfrm>
        </p:grpSpPr>
        <p:sp>
          <p:nvSpPr>
            <p:cNvPr id="10" name="Rectangle 9">
              <a:extLst>
                <a:ext uri="{C183D7F6-B498-43B3-948B-1728B52AA6E4}">
                  <adec:decorative xmlns:adec="http://schemas.microsoft.com/office/drawing/2017/decorative" val="1"/>
                </a:ext>
              </a:extLst>
            </p:cNvPr>
            <p:cNvSpPr/>
            <p:nvPr/>
          </p:nvSpPr>
          <p:spPr>
            <a:xfrm>
              <a:off x="3384021" y="3811486"/>
              <a:ext cx="4788556" cy="2359743"/>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2400" dirty="0">
                  <a:solidFill>
                    <a:schemeClr val="tx1"/>
                  </a:solidFill>
                </a:rPr>
                <a:t>Amazon Forecast</a:t>
              </a:r>
            </a:p>
          </p:txBody>
        </p:sp>
        <p:grpSp>
          <p:nvGrpSpPr>
            <p:cNvPr id="15" name="Group 14"/>
            <p:cNvGrpSpPr/>
            <p:nvPr/>
          </p:nvGrpSpPr>
          <p:grpSpPr>
            <a:xfrm>
              <a:off x="3705124" y="4409999"/>
              <a:ext cx="4146350" cy="1162716"/>
              <a:chOff x="5957157" y="5014247"/>
              <a:chExt cx="4146350" cy="1162716"/>
            </a:xfrm>
          </p:grpSpPr>
          <p:sp>
            <p:nvSpPr>
              <p:cNvPr id="7" name="Rectangle 6">
                <a:extLst>
                  <a:ext uri="{C183D7F6-B498-43B3-948B-1728B52AA6E4}">
                    <adec:decorative xmlns:adec="http://schemas.microsoft.com/office/drawing/2017/decorative" val="1"/>
                  </a:ext>
                </a:extLst>
              </p:cNvPr>
              <p:cNvSpPr/>
              <p:nvPr/>
            </p:nvSpPr>
            <p:spPr>
              <a:xfrm>
                <a:off x="5957157" y="5014247"/>
                <a:ext cx="1860346" cy="11627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Domain-specific schema</a:t>
                </a:r>
              </a:p>
            </p:txBody>
          </p:sp>
          <p:sp>
            <p:nvSpPr>
              <p:cNvPr id="11" name="Rectangle 10">
                <a:extLst>
                  <a:ext uri="{C183D7F6-B498-43B3-948B-1728B52AA6E4}">
                    <adec:decorative xmlns:adec="http://schemas.microsoft.com/office/drawing/2017/decorative" val="1"/>
                  </a:ext>
                </a:extLst>
              </p:cNvPr>
              <p:cNvSpPr/>
              <p:nvPr/>
            </p:nvSpPr>
            <p:spPr>
              <a:xfrm>
                <a:off x="8243161" y="5014247"/>
                <a:ext cx="1860346" cy="11627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Predictor</a:t>
                </a:r>
              </a:p>
            </p:txBody>
          </p:sp>
          <p:cxnSp>
            <p:nvCxnSpPr>
              <p:cNvPr id="13" name="Straight Arrow Connector 12">
                <a:extLst>
                  <a:ext uri="{C183D7F6-B498-43B3-948B-1728B52AA6E4}">
                    <adec:decorative xmlns:adec="http://schemas.microsoft.com/office/drawing/2017/decorative" val="1"/>
                  </a:ext>
                </a:extLst>
              </p:cNvPr>
              <p:cNvCxnSpPr>
                <a:stCxn id="7" idx="3"/>
                <a:endCxn id="11" idx="1"/>
              </p:cNvCxnSpPr>
              <p:nvPr/>
            </p:nvCxnSpPr>
            <p:spPr>
              <a:xfrm>
                <a:off x="7817503" y="5595605"/>
                <a:ext cx="425658"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 name="Can 8">
              <a:extLst>
                <a:ext uri="{C183D7F6-B498-43B3-948B-1728B52AA6E4}">
                  <adec:decorative xmlns:adec="http://schemas.microsoft.com/office/drawing/2017/decorative" val="1"/>
                </a:ext>
              </a:extLst>
            </p:cNvPr>
            <p:cNvSpPr/>
            <p:nvPr/>
          </p:nvSpPr>
          <p:spPr>
            <a:xfrm>
              <a:off x="1560890" y="4232924"/>
              <a:ext cx="1140501" cy="15168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cxnSp>
          <p:nvCxnSpPr>
            <p:cNvPr id="16" name="Straight Arrow Connector 15">
              <a:extLst>
                <a:ext uri="{C183D7F6-B498-43B3-948B-1728B52AA6E4}">
                  <adec:decorative xmlns:adec="http://schemas.microsoft.com/office/drawing/2017/decorative" val="1"/>
                </a:ext>
              </a:extLst>
            </p:cNvPr>
            <p:cNvCxnSpPr>
              <a:stCxn id="9" idx="4"/>
              <a:endCxn id="10" idx="1"/>
            </p:cNvCxnSpPr>
            <p:nvPr/>
          </p:nvCxnSpPr>
          <p:spPr>
            <a:xfrm>
              <a:off x="2701391" y="4991357"/>
              <a:ext cx="682630"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C183D7F6-B498-43B3-948B-1728B52AA6E4}">
                  <adec:decorative xmlns:adec="http://schemas.microsoft.com/office/drawing/2017/decorative" val="1"/>
                </a:ext>
              </a:extLst>
            </p:cNvPr>
            <p:cNvCxnSpPr>
              <a:stCxn id="10" idx="3"/>
              <a:endCxn id="54" idx="1"/>
            </p:cNvCxnSpPr>
            <p:nvPr/>
          </p:nvCxnSpPr>
          <p:spPr>
            <a:xfrm flipV="1">
              <a:off x="8172577" y="4985292"/>
              <a:ext cx="682630" cy="6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8855207" y="4330556"/>
              <a:ext cx="1761209" cy="1309471"/>
              <a:chOff x="10871789" y="1328433"/>
              <a:chExt cx="1761209" cy="1309471"/>
            </a:xfrm>
          </p:grpSpPr>
          <p:grpSp>
            <p:nvGrpSpPr>
              <p:cNvPr id="52" name="Group 51"/>
              <p:cNvGrpSpPr/>
              <p:nvPr/>
            </p:nvGrpSpPr>
            <p:grpSpPr>
              <a:xfrm>
                <a:off x="11146180" y="1528175"/>
                <a:ext cx="1146500" cy="920251"/>
                <a:chOff x="8255653" y="1425754"/>
                <a:chExt cx="3036152" cy="2437000"/>
              </a:xfrm>
            </p:grpSpPr>
            <p:grpSp>
              <p:nvGrpSpPr>
                <p:cNvPr id="23" name="Group 22"/>
                <p:cNvGrpSpPr/>
                <p:nvPr/>
              </p:nvGrpSpPr>
              <p:grpSpPr>
                <a:xfrm>
                  <a:off x="8255653" y="1425754"/>
                  <a:ext cx="3036152" cy="2437000"/>
                  <a:chOff x="654545" y="1699404"/>
                  <a:chExt cx="3036152" cy="2437000"/>
                </a:xfrm>
              </p:grpSpPr>
              <p:sp>
                <p:nvSpPr>
                  <p:cNvPr id="24" name="Oval 23">
                    <a:extLst>
                      <a:ext uri="{C183D7F6-B498-43B3-948B-1728B52AA6E4}">
                        <adec:decorative xmlns:adec="http://schemas.microsoft.com/office/drawing/2017/decorative" val="1"/>
                      </a:ext>
                    </a:extLst>
                  </p:cNvPr>
                  <p:cNvSpPr/>
                  <p:nvPr/>
                </p:nvSpPr>
                <p:spPr>
                  <a:xfrm>
                    <a:off x="829209" y="374179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C183D7F6-B498-43B3-948B-1728B52AA6E4}">
                        <adec:decorative xmlns:adec="http://schemas.microsoft.com/office/drawing/2017/decorative" val="1"/>
                      </a:ext>
                    </a:extLst>
                  </p:cNvPr>
                  <p:cNvCxnSpPr/>
                  <p:nvPr/>
                </p:nvCxnSpPr>
                <p:spPr>
                  <a:xfrm flipV="1">
                    <a:off x="654545" y="1699404"/>
                    <a:ext cx="0" cy="24370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a:extLst>
                      <a:ext uri="{C183D7F6-B498-43B3-948B-1728B52AA6E4}">
                        <adec:decorative xmlns:adec="http://schemas.microsoft.com/office/drawing/2017/decorative" val="1"/>
                      </a:ext>
                    </a:extLst>
                  </p:cNvPr>
                  <p:cNvSpPr/>
                  <p:nvPr/>
                </p:nvSpPr>
                <p:spPr>
                  <a:xfrm>
                    <a:off x="1064239" y="350981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C183D7F6-B498-43B3-948B-1728B52AA6E4}">
                        <adec:decorative xmlns:adec="http://schemas.microsoft.com/office/drawing/2017/decorative" val="1"/>
                      </a:ext>
                    </a:extLst>
                  </p:cNvPr>
                  <p:cNvSpPr/>
                  <p:nvPr/>
                </p:nvSpPr>
                <p:spPr>
                  <a:xfrm>
                    <a:off x="1515868" y="3391998"/>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C183D7F6-B498-43B3-948B-1728B52AA6E4}">
                        <adec:decorative xmlns:adec="http://schemas.microsoft.com/office/drawing/2017/decorative" val="1"/>
                      </a:ext>
                    </a:extLst>
                  </p:cNvPr>
                  <p:cNvSpPr/>
                  <p:nvPr/>
                </p:nvSpPr>
                <p:spPr>
                  <a:xfrm>
                    <a:off x="1744780" y="357010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C183D7F6-B498-43B3-948B-1728B52AA6E4}">
                        <adec:decorative xmlns:adec="http://schemas.microsoft.com/office/drawing/2017/decorative" val="1"/>
                      </a:ext>
                    </a:extLst>
                  </p:cNvPr>
                  <p:cNvSpPr/>
                  <p:nvPr/>
                </p:nvSpPr>
                <p:spPr>
                  <a:xfrm>
                    <a:off x="2199633" y="293128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p:cNvGrpSpPr/>
                  <p:nvPr/>
                </p:nvGrpSpPr>
                <p:grpSpPr>
                  <a:xfrm>
                    <a:off x="654545" y="4068457"/>
                    <a:ext cx="2986122" cy="67946"/>
                    <a:chOff x="654545" y="4068457"/>
                    <a:chExt cx="2986122" cy="67946"/>
                  </a:xfrm>
                </p:grpSpPr>
                <p:cxnSp>
                  <p:nvCxnSpPr>
                    <p:cNvPr id="37" name="Straight Connector 36">
                      <a:extLst>
                        <a:ext uri="{C183D7F6-B498-43B3-948B-1728B52AA6E4}">
                          <adec:decorative xmlns:adec="http://schemas.microsoft.com/office/drawing/2017/decorative" val="1"/>
                        </a:ext>
                      </a:extLst>
                    </p:cNvPr>
                    <p:cNvCxnSpPr/>
                    <p:nvPr/>
                  </p:nvCxnSpPr>
                  <p:spPr>
                    <a:xfrm>
                      <a:off x="654545" y="4136403"/>
                      <a:ext cx="29861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C183D7F6-B498-43B3-948B-1728B52AA6E4}">
                          <adec:decorative xmlns:adec="http://schemas.microsoft.com/office/drawing/2017/decorative" val="1"/>
                        </a:ext>
                      </a:extLst>
                    </p:cNvPr>
                    <p:cNvCxnSpPr/>
                    <p:nvPr/>
                  </p:nvCxnSpPr>
                  <p:spPr>
                    <a:xfrm flipV="1">
                      <a:off x="88330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C183D7F6-B498-43B3-948B-1728B52AA6E4}">
                          <adec:decorative xmlns:adec="http://schemas.microsoft.com/office/drawing/2017/decorative" val="1"/>
                        </a:ext>
                      </a:extLst>
                    </p:cNvPr>
                    <p:cNvCxnSpPr/>
                    <p:nvPr/>
                  </p:nvCxnSpPr>
                  <p:spPr>
                    <a:xfrm flipV="1">
                      <a:off x="111273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C183D7F6-B498-43B3-948B-1728B52AA6E4}">
                          <adec:decorative xmlns:adec="http://schemas.microsoft.com/office/drawing/2017/decorative" val="1"/>
                        </a:ext>
                      </a:extLst>
                    </p:cNvPr>
                    <p:cNvCxnSpPr/>
                    <p:nvPr/>
                  </p:nvCxnSpPr>
                  <p:spPr>
                    <a:xfrm flipV="1">
                      <a:off x="134217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C183D7F6-B498-43B3-948B-1728B52AA6E4}">
                          <adec:decorative xmlns:adec="http://schemas.microsoft.com/office/drawing/2017/decorative" val="1"/>
                        </a:ext>
                      </a:extLst>
                    </p:cNvPr>
                    <p:cNvCxnSpPr/>
                    <p:nvPr/>
                  </p:nvCxnSpPr>
                  <p:spPr>
                    <a:xfrm flipV="1">
                      <a:off x="157160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C183D7F6-B498-43B3-948B-1728B52AA6E4}">
                          <adec:decorative xmlns:adec="http://schemas.microsoft.com/office/drawing/2017/decorative" val="1"/>
                        </a:ext>
                      </a:extLst>
                    </p:cNvPr>
                    <p:cNvCxnSpPr/>
                    <p:nvPr/>
                  </p:nvCxnSpPr>
                  <p:spPr>
                    <a:xfrm flipV="1">
                      <a:off x="180104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C183D7F6-B498-43B3-948B-1728B52AA6E4}">
                          <adec:decorative xmlns:adec="http://schemas.microsoft.com/office/drawing/2017/decorative" val="1"/>
                        </a:ext>
                      </a:extLst>
                    </p:cNvPr>
                    <p:cNvCxnSpPr/>
                    <p:nvPr/>
                  </p:nvCxnSpPr>
                  <p:spPr>
                    <a:xfrm flipV="1">
                      <a:off x="203048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C183D7F6-B498-43B3-948B-1728B52AA6E4}">
                          <adec:decorative xmlns:adec="http://schemas.microsoft.com/office/drawing/2017/decorative" val="1"/>
                        </a:ext>
                      </a:extLst>
                    </p:cNvPr>
                    <p:cNvCxnSpPr/>
                    <p:nvPr/>
                  </p:nvCxnSpPr>
                  <p:spPr>
                    <a:xfrm flipV="1">
                      <a:off x="225991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C183D7F6-B498-43B3-948B-1728B52AA6E4}">
                          <adec:decorative xmlns:adec="http://schemas.microsoft.com/office/drawing/2017/decorative" val="1"/>
                        </a:ext>
                      </a:extLst>
                    </p:cNvPr>
                    <p:cNvCxnSpPr/>
                    <p:nvPr/>
                  </p:nvCxnSpPr>
                  <p:spPr>
                    <a:xfrm flipV="1">
                      <a:off x="2489353"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C183D7F6-B498-43B3-948B-1728B52AA6E4}">
                          <adec:decorative xmlns:adec="http://schemas.microsoft.com/office/drawing/2017/decorative" val="1"/>
                        </a:ext>
                      </a:extLst>
                    </p:cNvPr>
                    <p:cNvCxnSpPr/>
                    <p:nvPr/>
                  </p:nvCxnSpPr>
                  <p:spPr>
                    <a:xfrm flipV="1">
                      <a:off x="2718789"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C183D7F6-B498-43B3-948B-1728B52AA6E4}">
                          <adec:decorative xmlns:adec="http://schemas.microsoft.com/office/drawing/2017/decorative" val="1"/>
                        </a:ext>
                      </a:extLst>
                    </p:cNvPr>
                    <p:cNvCxnSpPr/>
                    <p:nvPr/>
                  </p:nvCxnSpPr>
                  <p:spPr>
                    <a:xfrm flipV="1">
                      <a:off x="2948225"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C183D7F6-B498-43B3-948B-1728B52AA6E4}">
                          <adec:decorative xmlns:adec="http://schemas.microsoft.com/office/drawing/2017/decorative" val="1"/>
                        </a:ext>
                      </a:extLst>
                    </p:cNvPr>
                    <p:cNvCxnSpPr/>
                    <p:nvPr/>
                  </p:nvCxnSpPr>
                  <p:spPr>
                    <a:xfrm flipV="1">
                      <a:off x="3177661"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C183D7F6-B498-43B3-948B-1728B52AA6E4}">
                          <adec:decorative xmlns:adec="http://schemas.microsoft.com/office/drawing/2017/decorative" val="1"/>
                        </a:ext>
                      </a:extLst>
                    </p:cNvPr>
                    <p:cNvCxnSpPr/>
                    <p:nvPr/>
                  </p:nvCxnSpPr>
                  <p:spPr>
                    <a:xfrm flipV="1">
                      <a:off x="3407097" y="4068457"/>
                      <a:ext cx="0" cy="67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C183D7F6-B498-43B3-948B-1728B52AA6E4}">
                          <adec:decorative xmlns:adec="http://schemas.microsoft.com/office/drawing/2017/decorative" val="1"/>
                        </a:ext>
                      </a:extLst>
                    </p:cNvPr>
                    <p:cNvCxnSpPr/>
                    <p:nvPr/>
                  </p:nvCxnSpPr>
                  <p:spPr>
                    <a:xfrm flipV="1">
                      <a:off x="3636528" y="4068457"/>
                      <a:ext cx="0" cy="67946"/>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Oval 30">
                    <a:extLst>
                      <a:ext uri="{C183D7F6-B498-43B3-948B-1728B52AA6E4}">
                        <adec:decorative xmlns:adec="http://schemas.microsoft.com/office/drawing/2017/decorative" val="1"/>
                      </a:ext>
                    </a:extLst>
                  </p:cNvPr>
                  <p:cNvSpPr/>
                  <p:nvPr/>
                </p:nvSpPr>
                <p:spPr>
                  <a:xfrm>
                    <a:off x="1288004" y="360805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C183D7F6-B498-43B3-948B-1728B52AA6E4}">
                        <adec:decorative xmlns:adec="http://schemas.microsoft.com/office/drawing/2017/decorative" val="1"/>
                      </a:ext>
                    </a:extLst>
                  </p:cNvPr>
                  <p:cNvSpPr/>
                  <p:nvPr/>
                </p:nvSpPr>
                <p:spPr>
                  <a:xfrm>
                    <a:off x="1976312" y="3222074"/>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C183D7F6-B498-43B3-948B-1728B52AA6E4}">
                        <adec:decorative xmlns:adec="http://schemas.microsoft.com/office/drawing/2017/decorative" val="1"/>
                      </a:ext>
                    </a:extLst>
                  </p:cNvPr>
                  <p:cNvSpPr/>
                  <p:nvPr/>
                </p:nvSpPr>
                <p:spPr>
                  <a:xfrm>
                    <a:off x="2664620" y="3059190"/>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C183D7F6-B498-43B3-948B-1728B52AA6E4}">
                        <adec:decorative xmlns:adec="http://schemas.microsoft.com/office/drawing/2017/decorative" val="1"/>
                      </a:ext>
                    </a:extLst>
                  </p:cNvPr>
                  <p:cNvSpPr/>
                  <p:nvPr/>
                </p:nvSpPr>
                <p:spPr>
                  <a:xfrm>
                    <a:off x="2894056" y="2904315"/>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3352928" y="2667666"/>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adec="http://schemas.microsoft.com/office/drawing/2017/decorative" val="1"/>
                      </a:ext>
                    </a:extLst>
                  </p:cNvPr>
                  <p:cNvSpPr/>
                  <p:nvPr/>
                </p:nvSpPr>
                <p:spPr>
                  <a:xfrm>
                    <a:off x="3582359" y="2795789"/>
                    <a:ext cx="108338" cy="10833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Freeform 50">
                  <a:extLst>
                    <a:ext uri="{C183D7F6-B498-43B3-948B-1728B52AA6E4}">
                      <adec:decorative xmlns:adec="http://schemas.microsoft.com/office/drawing/2017/decorative" val="1"/>
                    </a:ext>
                  </a:extLst>
                </p:cNvPr>
                <p:cNvSpPr/>
                <p:nvPr/>
              </p:nvSpPr>
              <p:spPr>
                <a:xfrm>
                  <a:off x="8483877" y="2442148"/>
                  <a:ext cx="2769080" cy="1079826"/>
                </a:xfrm>
                <a:custGeom>
                  <a:avLst/>
                  <a:gdLst>
                    <a:gd name="connsiteX0" fmla="*/ 0 w 2769080"/>
                    <a:gd name="connsiteY0" fmla="*/ 1079826 h 1079826"/>
                    <a:gd name="connsiteX1" fmla="*/ 232914 w 2769080"/>
                    <a:gd name="connsiteY1" fmla="*/ 846912 h 1079826"/>
                    <a:gd name="connsiteX2" fmla="*/ 465827 w 2769080"/>
                    <a:gd name="connsiteY2" fmla="*/ 950429 h 1079826"/>
                    <a:gd name="connsiteX3" fmla="*/ 690114 w 2769080"/>
                    <a:gd name="connsiteY3" fmla="*/ 726143 h 1079826"/>
                    <a:gd name="connsiteX4" fmla="*/ 914400 w 2769080"/>
                    <a:gd name="connsiteY4" fmla="*/ 915924 h 1079826"/>
                    <a:gd name="connsiteX5" fmla="*/ 1155940 w 2769080"/>
                    <a:gd name="connsiteY5" fmla="*/ 562241 h 1079826"/>
                    <a:gd name="connsiteX6" fmla="*/ 1406106 w 2769080"/>
                    <a:gd name="connsiteY6" fmla="*/ 260316 h 1079826"/>
                    <a:gd name="connsiteX7" fmla="*/ 1846053 w 2769080"/>
                    <a:gd name="connsiteY7" fmla="*/ 389712 h 1079826"/>
                    <a:gd name="connsiteX8" fmla="*/ 2061714 w 2769080"/>
                    <a:gd name="connsiteY8" fmla="*/ 243063 h 1079826"/>
                    <a:gd name="connsiteX9" fmla="*/ 2518914 w 2769080"/>
                    <a:gd name="connsiteY9" fmla="*/ 1524 h 1079826"/>
                    <a:gd name="connsiteX10" fmla="*/ 2769080 w 2769080"/>
                    <a:gd name="connsiteY10" fmla="*/ 130920 h 107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9080" h="1079826">
                      <a:moveTo>
                        <a:pt x="0" y="1079826"/>
                      </a:moveTo>
                      <a:cubicBezTo>
                        <a:pt x="77638" y="974152"/>
                        <a:pt x="155276" y="868478"/>
                        <a:pt x="232914" y="846912"/>
                      </a:cubicBezTo>
                      <a:cubicBezTo>
                        <a:pt x="310552" y="825346"/>
                        <a:pt x="389627" y="970557"/>
                        <a:pt x="465827" y="950429"/>
                      </a:cubicBezTo>
                      <a:cubicBezTo>
                        <a:pt x="542027" y="930301"/>
                        <a:pt x="615352" y="731894"/>
                        <a:pt x="690114" y="726143"/>
                      </a:cubicBezTo>
                      <a:cubicBezTo>
                        <a:pt x="764876" y="720392"/>
                        <a:pt x="836762" y="943241"/>
                        <a:pt x="914400" y="915924"/>
                      </a:cubicBezTo>
                      <a:cubicBezTo>
                        <a:pt x="992038" y="888607"/>
                        <a:pt x="1073989" y="671509"/>
                        <a:pt x="1155940" y="562241"/>
                      </a:cubicBezTo>
                      <a:cubicBezTo>
                        <a:pt x="1237891" y="452973"/>
                        <a:pt x="1291087" y="289071"/>
                        <a:pt x="1406106" y="260316"/>
                      </a:cubicBezTo>
                      <a:cubicBezTo>
                        <a:pt x="1521125" y="231561"/>
                        <a:pt x="1736785" y="392587"/>
                        <a:pt x="1846053" y="389712"/>
                      </a:cubicBezTo>
                      <a:cubicBezTo>
                        <a:pt x="1955321" y="386837"/>
                        <a:pt x="1949571" y="307761"/>
                        <a:pt x="2061714" y="243063"/>
                      </a:cubicBezTo>
                      <a:cubicBezTo>
                        <a:pt x="2173857" y="178365"/>
                        <a:pt x="2401020" y="20214"/>
                        <a:pt x="2518914" y="1524"/>
                      </a:cubicBezTo>
                      <a:cubicBezTo>
                        <a:pt x="2636808" y="-17166"/>
                        <a:pt x="2723073" y="142422"/>
                        <a:pt x="2769080" y="130920"/>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C183D7F6-B498-43B3-948B-1728B52AA6E4}">
                    <adec:decorative xmlns:adec="http://schemas.microsoft.com/office/drawing/2017/decorative" val="1"/>
                  </a:ext>
                </a:extLst>
              </p:cNvPr>
              <p:cNvSpPr/>
              <p:nvPr/>
            </p:nvSpPr>
            <p:spPr>
              <a:xfrm>
                <a:off x="10871789" y="1328433"/>
                <a:ext cx="1761209" cy="1309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9" name="TextBox 58"/>
          <p:cNvSpPr txBox="1"/>
          <p:nvPr/>
        </p:nvSpPr>
        <p:spPr>
          <a:xfrm>
            <a:off x="8862555" y="5650291"/>
            <a:ext cx="1761208" cy="400110"/>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Forecast</a:t>
            </a:r>
          </a:p>
        </p:txBody>
      </p:sp>
      <p:sp>
        <p:nvSpPr>
          <p:cNvPr id="5" name="Footer Placeholder 4">
            <a:extLst>
              <a:ext uri="{FF2B5EF4-FFF2-40B4-BE49-F238E27FC236}">
                <a16:creationId xmlns:a16="http://schemas.microsoft.com/office/drawing/2014/main" id="{5BE764F0-AAB5-427C-8D5A-84BE60CD63D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456BDA70-DADC-4076-ACA4-66658C8FCB7E}"/>
              </a:ext>
            </a:extLst>
          </p:cNvPr>
          <p:cNvSpPr>
            <a:spLocks noGrp="1"/>
          </p:cNvSpPr>
          <p:nvPr>
            <p:ph type="sldNum" sz="quarter" idx="12"/>
          </p:nvPr>
        </p:nvSpPr>
        <p:spPr/>
        <p:txBody>
          <a:bodyPr/>
          <a:lstStyle/>
          <a:p>
            <a:fld id="{B6A95138-A96E-2F42-A959-2EFD44FE4AB7}" type="slidenum">
              <a:rPr lang="en-US" smtClean="0"/>
              <a:pPr/>
              <a:t>23</a:t>
            </a:fld>
            <a:endParaRPr lang="en-US" dirty="0"/>
          </a:p>
        </p:txBody>
      </p:sp>
    </p:spTree>
    <p:custDataLst>
      <p:tags r:id="rId1"/>
    </p:custDataLst>
    <p:extLst>
      <p:ext uri="{BB962C8B-B14F-4D97-AF65-F5344CB8AC3E}">
        <p14:creationId xmlns:p14="http://schemas.microsoft.com/office/powerpoint/2010/main" val="1921822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B2F-6E8B-4FC3-837B-ACAEB539D3FC}"/>
              </a:ext>
            </a:extLst>
          </p:cNvPr>
          <p:cNvSpPr>
            <a:spLocks noGrp="1"/>
          </p:cNvSpPr>
          <p:nvPr>
            <p:ph type="title"/>
          </p:nvPr>
        </p:nvSpPr>
        <p:spPr/>
        <p:txBody>
          <a:bodyPr/>
          <a:lstStyle/>
          <a:p>
            <a:r>
              <a:rPr lang="en-US" dirty="0"/>
              <a:t>Retail forecasting example</a:t>
            </a:r>
          </a:p>
        </p:txBody>
      </p:sp>
      <p:sp>
        <p:nvSpPr>
          <p:cNvPr id="24" name="Content Placeholder 23">
            <a:extLst>
              <a:ext uri="{FF2B5EF4-FFF2-40B4-BE49-F238E27FC236}">
                <a16:creationId xmlns:a16="http://schemas.microsoft.com/office/drawing/2014/main" id="{137FCCC1-267D-420A-8BCE-343024FC2B0E}"/>
              </a:ext>
            </a:extLst>
          </p:cNvPr>
          <p:cNvSpPr>
            <a:spLocks noGrp="1"/>
          </p:cNvSpPr>
          <p:nvPr>
            <p:ph idx="1"/>
          </p:nvPr>
        </p:nvSpPr>
        <p:spPr/>
        <p:txBody>
          <a:bodyPr/>
          <a:lstStyle/>
          <a:p>
            <a:r>
              <a:rPr lang="en-US" dirty="0"/>
              <a:t>Time series data</a:t>
            </a:r>
          </a:p>
          <a:p>
            <a:pPr lvl="1"/>
            <a:r>
              <a:rPr lang="en-US" dirty="0"/>
              <a:t>Transactional sales data</a:t>
            </a:r>
          </a:p>
          <a:p>
            <a:pPr lvl="1"/>
            <a:r>
              <a:rPr lang="en-US" dirty="0">
                <a:solidFill>
                  <a:schemeClr val="accent5"/>
                </a:solidFill>
              </a:rPr>
              <a:t>Timestamp, item, quantity</a:t>
            </a:r>
          </a:p>
          <a:p>
            <a:r>
              <a:rPr lang="en-US" dirty="0"/>
              <a:t>Metadata</a:t>
            </a:r>
          </a:p>
          <a:p>
            <a:pPr lvl="1"/>
            <a:r>
              <a:rPr lang="en-US" dirty="0"/>
              <a:t>Category, item color</a:t>
            </a:r>
          </a:p>
          <a:p>
            <a:pPr lvl="1"/>
            <a:r>
              <a:rPr lang="en-US" dirty="0">
                <a:solidFill>
                  <a:schemeClr val="accent5"/>
                </a:solidFill>
              </a:rPr>
              <a:t>Item,</a:t>
            </a:r>
            <a:r>
              <a:rPr lang="en-US" dirty="0">
                <a:solidFill>
                  <a:schemeClr val="accent4"/>
                </a:solidFill>
              </a:rPr>
              <a:t> metadata</a:t>
            </a:r>
          </a:p>
          <a:p>
            <a:r>
              <a:rPr lang="en-US" dirty="0"/>
              <a:t>Related data</a:t>
            </a:r>
          </a:p>
          <a:p>
            <a:pPr lvl="1"/>
            <a:r>
              <a:rPr lang="en-US" dirty="0"/>
              <a:t>Time series</a:t>
            </a:r>
          </a:p>
          <a:p>
            <a:pPr lvl="1"/>
            <a:r>
              <a:rPr lang="en-US" dirty="0"/>
              <a:t>In-stock data</a:t>
            </a:r>
          </a:p>
          <a:p>
            <a:pPr lvl="1"/>
            <a:r>
              <a:rPr lang="en-US" dirty="0"/>
              <a:t>Promotion data</a:t>
            </a:r>
          </a:p>
          <a:p>
            <a:pPr lvl="1"/>
            <a:r>
              <a:rPr lang="en-US" dirty="0">
                <a:solidFill>
                  <a:schemeClr val="accent5"/>
                </a:solidFill>
              </a:rPr>
              <a:t>Timestamp, item, </a:t>
            </a:r>
            <a:r>
              <a:rPr lang="en-US" dirty="0">
                <a:solidFill>
                  <a:schemeClr val="accent4"/>
                </a:solidFill>
              </a:rPr>
              <a:t>price</a:t>
            </a:r>
          </a:p>
        </p:txBody>
      </p:sp>
      <p:pic>
        <p:nvPicPr>
          <p:cNvPr id="6" name="Picture 5" descr="Retail forecast example.">
            <a:extLst>
              <a:ext uri="{FF2B5EF4-FFF2-40B4-BE49-F238E27FC236}">
                <a16:creationId xmlns:a16="http://schemas.microsoft.com/office/drawing/2014/main" id="{5FD30837-F185-467B-A0B8-C5EA037A603F}"/>
              </a:ext>
            </a:extLst>
          </p:cNvPr>
          <p:cNvPicPr>
            <a:picLocks noChangeAspect="1"/>
          </p:cNvPicPr>
          <p:nvPr/>
        </p:nvPicPr>
        <p:blipFill rotWithShape="1">
          <a:blip r:embed="rId4"/>
          <a:srcRect l="16982" t="20972" r="1866"/>
          <a:stretch/>
        </p:blipFill>
        <p:spPr>
          <a:xfrm>
            <a:off x="6246312" y="1757779"/>
            <a:ext cx="5504688" cy="3564804"/>
          </a:xfrm>
          <a:prstGeom prst="rect">
            <a:avLst/>
          </a:prstGeom>
          <a:noFill/>
        </p:spPr>
      </p:pic>
      <p:cxnSp>
        <p:nvCxnSpPr>
          <p:cNvPr id="33" name="Straight Arrow Connector 32">
            <a:extLst>
              <a:ext uri="{FF2B5EF4-FFF2-40B4-BE49-F238E27FC236}">
                <a16:creationId xmlns:a16="http://schemas.microsoft.com/office/drawing/2014/main" id="{5F245B1C-4BC5-4E8D-8F88-C6CC4EF48D85}"/>
              </a:ext>
              <a:ext uri="{C183D7F6-B498-43B3-948B-1728B52AA6E4}">
                <adec:decorative xmlns:adec="http://schemas.microsoft.com/office/drawing/2017/decorative" val="1"/>
              </a:ext>
            </a:extLst>
          </p:cNvPr>
          <p:cNvCxnSpPr/>
          <p:nvPr/>
        </p:nvCxnSpPr>
        <p:spPr>
          <a:xfrm flipV="1">
            <a:off x="3213968" y="4545368"/>
            <a:ext cx="3133566" cy="621436"/>
          </a:xfrm>
          <a:prstGeom prst="straightConnector1">
            <a:avLst/>
          </a:prstGeom>
          <a:ln w="127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A618E3-9A73-43B4-A071-E5C13E52B138}"/>
              </a:ext>
              <a:ext uri="{C183D7F6-B498-43B3-948B-1728B52AA6E4}">
                <adec:decorative xmlns:adec="http://schemas.microsoft.com/office/drawing/2017/decorative" val="1"/>
              </a:ext>
            </a:extLst>
          </p:cNvPr>
          <p:cNvCxnSpPr>
            <a:cxnSpLocks/>
          </p:cNvCxnSpPr>
          <p:nvPr/>
        </p:nvCxnSpPr>
        <p:spPr>
          <a:xfrm flipV="1">
            <a:off x="3446585" y="5005962"/>
            <a:ext cx="2900949" cy="561256"/>
          </a:xfrm>
          <a:prstGeom prst="straightConnector1">
            <a:avLst/>
          </a:prstGeom>
          <a:ln w="127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60C1ACC-6AD2-489B-A972-0FF8DBBDDA9D}"/>
              </a:ext>
              <a:ext uri="{C183D7F6-B498-43B3-948B-1728B52AA6E4}">
                <adec:decorative xmlns:adec="http://schemas.microsoft.com/office/drawing/2017/decorative" val="1"/>
              </a:ext>
            </a:extLst>
          </p:cNvPr>
          <p:cNvCxnSpPr>
            <a:cxnSpLocks/>
          </p:cNvCxnSpPr>
          <p:nvPr/>
        </p:nvCxnSpPr>
        <p:spPr>
          <a:xfrm>
            <a:off x="5732585" y="2535996"/>
            <a:ext cx="967153" cy="523727"/>
          </a:xfrm>
          <a:prstGeom prst="straightConnector1">
            <a:avLst/>
          </a:prstGeom>
          <a:ln w="127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Elbow Connector 8">
            <a:extLst>
              <a:ext uri="{C183D7F6-B498-43B3-948B-1728B52AA6E4}">
                <adec:decorative xmlns:adec="http://schemas.microsoft.com/office/drawing/2017/decorative" val="1"/>
              </a:ext>
            </a:extLst>
          </p:cNvPr>
          <p:cNvCxnSpPr>
            <a:stCxn id="21" idx="0"/>
            <a:endCxn id="10" idx="1"/>
          </p:cNvCxnSpPr>
          <p:nvPr/>
        </p:nvCxnSpPr>
        <p:spPr>
          <a:xfrm rot="16200000" flipH="1" flipV="1">
            <a:off x="-1238" y="3587145"/>
            <a:ext cx="3488190" cy="1135819"/>
          </a:xfrm>
          <a:prstGeom prst="bentConnector4">
            <a:avLst>
              <a:gd name="adj1" fmla="val -12722"/>
              <a:gd name="adj2" fmla="val 174112"/>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C183D7F6-B498-43B3-948B-1728B52AA6E4}">
                <adec:decorative xmlns:adec="http://schemas.microsoft.com/office/drawing/2017/decorative" val="1"/>
              </a:ext>
            </a:extLst>
          </p:cNvPr>
          <p:cNvSpPr/>
          <p:nvPr/>
        </p:nvSpPr>
        <p:spPr>
          <a:xfrm>
            <a:off x="1174947" y="5441950"/>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C183D7F6-B498-43B3-948B-1728B52AA6E4}">
                <adec:decorative xmlns:adec="http://schemas.microsoft.com/office/drawing/2017/decorative" val="1"/>
              </a:ext>
            </a:extLst>
          </p:cNvPr>
          <p:cNvGrpSpPr/>
          <p:nvPr/>
        </p:nvGrpSpPr>
        <p:grpSpPr>
          <a:xfrm>
            <a:off x="1174947" y="2404067"/>
            <a:ext cx="2271638" cy="179212"/>
            <a:chOff x="4596766" y="1348270"/>
            <a:chExt cx="2271638" cy="179212"/>
          </a:xfrm>
        </p:grpSpPr>
        <p:grpSp>
          <p:nvGrpSpPr>
            <p:cNvPr id="19" name="Group 18"/>
            <p:cNvGrpSpPr/>
            <p:nvPr/>
          </p:nvGrpSpPr>
          <p:grpSpPr>
            <a:xfrm>
              <a:off x="4596766" y="1348270"/>
              <a:ext cx="2271638" cy="179212"/>
              <a:chOff x="6758062" y="1348963"/>
              <a:chExt cx="2271638" cy="179212"/>
            </a:xfrm>
          </p:grpSpPr>
          <p:cxnSp>
            <p:nvCxnSpPr>
              <p:cNvPr id="15" name="Straight Connector 14">
                <a:extLst>
                  <a:ext uri="{C183D7F6-B498-43B3-948B-1728B52AA6E4}">
                    <adec:decorative xmlns:adec="http://schemas.microsoft.com/office/drawing/2017/decorative" val="1"/>
                  </a:ext>
                </a:extLst>
              </p:cNvPr>
              <p:cNvCxnSpPr/>
              <p:nvPr/>
            </p:nvCxnSpPr>
            <p:spPr>
              <a:xfrm>
                <a:off x="6758062" y="1348964"/>
                <a:ext cx="22716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C183D7F6-B498-43B3-948B-1728B52AA6E4}">
                    <adec:decorative xmlns:adec="http://schemas.microsoft.com/office/drawing/2017/decorative" val="1"/>
                  </a:ext>
                </a:extLst>
              </p:cNvPr>
              <p:cNvCxnSpPr/>
              <p:nvPr/>
            </p:nvCxnSpPr>
            <p:spPr>
              <a:xfrm>
                <a:off x="6758062" y="1348964"/>
                <a:ext cx="0" cy="17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C183D7F6-B498-43B3-948B-1728B52AA6E4}">
                    <adec:decorative xmlns:adec="http://schemas.microsoft.com/office/drawing/2017/decorative" val="1"/>
                  </a:ext>
                </a:extLst>
              </p:cNvPr>
              <p:cNvCxnSpPr/>
              <p:nvPr/>
            </p:nvCxnSpPr>
            <p:spPr>
              <a:xfrm>
                <a:off x="9029700" y="1348963"/>
                <a:ext cx="0" cy="179211"/>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C183D7F6-B498-43B3-948B-1728B52AA6E4}">
                  <adec:decorative xmlns:adec="http://schemas.microsoft.com/office/drawing/2017/decorative" val="1"/>
                </a:ext>
              </a:extLst>
            </p:cNvPr>
            <p:cNvSpPr/>
            <p:nvPr/>
          </p:nvSpPr>
          <p:spPr>
            <a:xfrm>
              <a:off x="5275385" y="1355163"/>
              <a:ext cx="914400" cy="170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C183D7F6-B498-43B3-948B-1728B52AA6E4}">
                <adec:decorative xmlns:adec="http://schemas.microsoft.com/office/drawing/2017/decorative" val="1"/>
              </a:ext>
            </a:extLst>
          </p:cNvPr>
          <p:cNvGrpSpPr/>
          <p:nvPr/>
        </p:nvGrpSpPr>
        <p:grpSpPr>
          <a:xfrm rot="10800000">
            <a:off x="2768355" y="2682281"/>
            <a:ext cx="678230" cy="199120"/>
            <a:chOff x="4596766" y="1348270"/>
            <a:chExt cx="2271638" cy="179212"/>
          </a:xfrm>
        </p:grpSpPr>
        <p:grpSp>
          <p:nvGrpSpPr>
            <p:cNvPr id="36" name="Group 35"/>
            <p:cNvGrpSpPr/>
            <p:nvPr/>
          </p:nvGrpSpPr>
          <p:grpSpPr>
            <a:xfrm>
              <a:off x="4596766" y="1348270"/>
              <a:ext cx="2271638" cy="179212"/>
              <a:chOff x="6758062" y="1348963"/>
              <a:chExt cx="2271638" cy="179212"/>
            </a:xfrm>
          </p:grpSpPr>
          <p:cxnSp>
            <p:nvCxnSpPr>
              <p:cNvPr id="39" name="Straight Connector 38">
                <a:extLst>
                  <a:ext uri="{C183D7F6-B498-43B3-948B-1728B52AA6E4}">
                    <adec:decorative xmlns:adec="http://schemas.microsoft.com/office/drawing/2017/decorative" val="1"/>
                  </a:ext>
                </a:extLst>
              </p:cNvPr>
              <p:cNvCxnSpPr/>
              <p:nvPr/>
            </p:nvCxnSpPr>
            <p:spPr>
              <a:xfrm>
                <a:off x="6758062" y="1348964"/>
                <a:ext cx="22716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C183D7F6-B498-43B3-948B-1728B52AA6E4}">
                    <adec:decorative xmlns:adec="http://schemas.microsoft.com/office/drawing/2017/decorative" val="1"/>
                  </a:ext>
                </a:extLst>
              </p:cNvPr>
              <p:cNvCxnSpPr/>
              <p:nvPr/>
            </p:nvCxnSpPr>
            <p:spPr>
              <a:xfrm>
                <a:off x="6758062" y="1348964"/>
                <a:ext cx="0" cy="179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C183D7F6-B498-43B3-948B-1728B52AA6E4}">
                    <adec:decorative xmlns:adec="http://schemas.microsoft.com/office/drawing/2017/decorative" val="1"/>
                  </a:ext>
                </a:extLst>
              </p:cNvPr>
              <p:cNvCxnSpPr/>
              <p:nvPr/>
            </p:nvCxnSpPr>
            <p:spPr>
              <a:xfrm>
                <a:off x="9029700" y="1348963"/>
                <a:ext cx="0" cy="179211"/>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Rectangle 36">
              <a:extLst>
                <a:ext uri="{C183D7F6-B498-43B3-948B-1728B52AA6E4}">
                  <adec:decorative xmlns:adec="http://schemas.microsoft.com/office/drawing/2017/decorative" val="1"/>
                </a:ext>
              </a:extLst>
            </p:cNvPr>
            <p:cNvSpPr/>
            <p:nvPr/>
          </p:nvSpPr>
          <p:spPr>
            <a:xfrm>
              <a:off x="5275385" y="1355163"/>
              <a:ext cx="914400" cy="170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2" name="Elbow Connector 31">
            <a:extLst>
              <a:ext uri="{C183D7F6-B498-43B3-948B-1728B52AA6E4}">
                <adec:decorative xmlns:adec="http://schemas.microsoft.com/office/drawing/2017/decorative" val="1"/>
              </a:ext>
            </a:extLst>
          </p:cNvPr>
          <p:cNvCxnSpPr>
            <a:cxnSpLocks/>
          </p:cNvCxnSpPr>
          <p:nvPr/>
        </p:nvCxnSpPr>
        <p:spPr>
          <a:xfrm rot="5400000">
            <a:off x="1804314" y="2663070"/>
            <a:ext cx="1157799" cy="1579144"/>
          </a:xfrm>
          <a:prstGeom prst="bentConnector3">
            <a:avLst>
              <a:gd name="adj1" fmla="val 111382"/>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C183D7F6-B498-43B3-948B-1728B52AA6E4}">
                <adec:decorative xmlns:adec="http://schemas.microsoft.com/office/drawing/2017/decorative" val="1"/>
              </a:ext>
            </a:extLst>
          </p:cNvPr>
          <p:cNvSpPr/>
          <p:nvPr/>
        </p:nvSpPr>
        <p:spPr>
          <a:xfrm>
            <a:off x="1350784" y="3673596"/>
            <a:ext cx="355082" cy="35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9261391F-BB94-4157-B151-4C36E40357DE}"/>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58105CF-5028-405F-9DAF-5085AFF82CBD}"/>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Tree>
    <p:custDataLst>
      <p:tags r:id="rId1"/>
    </p:custDataLst>
    <p:extLst>
      <p:ext uri="{BB962C8B-B14F-4D97-AF65-F5344CB8AC3E}">
        <p14:creationId xmlns:p14="http://schemas.microsoft.com/office/powerpoint/2010/main" val="2932551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E0B2-078B-4C1E-BAA9-67EBBFB86CD1}"/>
              </a:ext>
            </a:extLst>
          </p:cNvPr>
          <p:cNvSpPr>
            <a:spLocks noGrp="1"/>
          </p:cNvSpPr>
          <p:nvPr>
            <p:ph type="title"/>
          </p:nvPr>
        </p:nvSpPr>
        <p:spPr/>
        <p:txBody>
          <a:bodyPr/>
          <a:lstStyle/>
          <a:p>
            <a:r>
              <a:rPr lang="en-US" dirty="0"/>
              <a:t>Web traffic forecast example</a:t>
            </a:r>
          </a:p>
        </p:txBody>
      </p:sp>
      <p:sp>
        <p:nvSpPr>
          <p:cNvPr id="3" name="Content Placeholder 2">
            <a:extLst>
              <a:ext uri="{FF2B5EF4-FFF2-40B4-BE49-F238E27FC236}">
                <a16:creationId xmlns:a16="http://schemas.microsoft.com/office/drawing/2014/main" id="{B6210690-3878-4FE1-8640-1D815C216161}"/>
              </a:ext>
            </a:extLst>
          </p:cNvPr>
          <p:cNvSpPr>
            <a:spLocks noGrp="1"/>
          </p:cNvSpPr>
          <p:nvPr>
            <p:ph idx="1"/>
          </p:nvPr>
        </p:nvSpPr>
        <p:spPr/>
        <p:txBody>
          <a:bodyPr/>
          <a:lstStyle/>
          <a:p>
            <a:r>
              <a:rPr lang="en-US" dirty="0"/>
              <a:t>Time series data</a:t>
            </a:r>
          </a:p>
          <a:p>
            <a:pPr lvl="1"/>
            <a:r>
              <a:rPr lang="en-US" dirty="0"/>
              <a:t>Webpage ID</a:t>
            </a:r>
          </a:p>
          <a:p>
            <a:pPr lvl="1"/>
            <a:r>
              <a:rPr lang="en-US" dirty="0"/>
              <a:t>Page views per month</a:t>
            </a:r>
          </a:p>
          <a:p>
            <a:pPr lvl="1"/>
            <a:r>
              <a:rPr lang="en-US" dirty="0"/>
              <a:t>Timestamp</a:t>
            </a:r>
          </a:p>
          <a:p>
            <a:r>
              <a:rPr lang="en-US" dirty="0"/>
              <a:t>Related and metadata</a:t>
            </a:r>
          </a:p>
          <a:p>
            <a:pPr lvl="1"/>
            <a:r>
              <a:rPr lang="en-US" dirty="0"/>
              <a:t>Page category</a:t>
            </a:r>
          </a:p>
          <a:p>
            <a:pPr lvl="1"/>
            <a:r>
              <a:rPr lang="en-US" dirty="0"/>
              <a:t>Geographic identifier</a:t>
            </a:r>
          </a:p>
          <a:p>
            <a:pPr lvl="1"/>
            <a:endParaRPr lang="en-US" dirty="0"/>
          </a:p>
          <a:p>
            <a:endParaRPr lang="en-US" dirty="0"/>
          </a:p>
        </p:txBody>
      </p:sp>
      <p:sp>
        <p:nvSpPr>
          <p:cNvPr id="5" name="Footer Placeholder 4">
            <a:extLst>
              <a:ext uri="{FF2B5EF4-FFF2-40B4-BE49-F238E27FC236}">
                <a16:creationId xmlns:a16="http://schemas.microsoft.com/office/drawing/2014/main" id="{A8D99F6C-B7CC-4C38-9D89-3043E445B176}"/>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C549BF83-FC2F-4324-801E-F6CC628424D1}"/>
              </a:ext>
            </a:extLst>
          </p:cNvPr>
          <p:cNvSpPr>
            <a:spLocks noGrp="1"/>
          </p:cNvSpPr>
          <p:nvPr>
            <p:ph type="sldNum" sz="quarter" idx="12"/>
          </p:nvPr>
        </p:nvSpPr>
        <p:spPr/>
        <p:txBody>
          <a:bodyPr/>
          <a:lstStyle/>
          <a:p>
            <a:fld id="{B6A95138-A96E-2F42-A959-2EFD44FE4AB7}" type="slidenum">
              <a:rPr lang="en-US" smtClean="0"/>
              <a:t>25</a:t>
            </a:fld>
            <a:endParaRPr lang="en-US" dirty="0"/>
          </a:p>
        </p:txBody>
      </p:sp>
      <p:pic>
        <p:nvPicPr>
          <p:cNvPr id="10" name="Content Placeholder 9">
            <a:extLst>
              <a:ext uri="{FF2B5EF4-FFF2-40B4-BE49-F238E27FC236}">
                <a16:creationId xmlns:a16="http://schemas.microsoft.com/office/drawing/2014/main" id="{BDE31F98-82E2-4F4F-898F-98B2E80B822D}"/>
              </a:ext>
              <a:ext uri="{C183D7F6-B498-43B3-948B-1728B52AA6E4}">
                <adec:decorative xmlns:adec="http://schemas.microsoft.com/office/drawing/2017/decorative" val="1"/>
              </a:ext>
            </a:extLst>
          </p:cNvPr>
          <p:cNvPicPr>
            <a:picLocks noGrp="1" noChangeAspect="1"/>
          </p:cNvPicPr>
          <p:nvPr>
            <p:ph idx="13"/>
          </p:nvPr>
        </p:nvPicPr>
        <p:blipFill>
          <a:blip r:embed="rId4" cstate="hqprint">
            <a:extLst>
              <a:ext uri="{28A0092B-C50C-407E-A947-70E740481C1C}">
                <a14:useLocalDpi xmlns:a14="http://schemas.microsoft.com/office/drawing/2010/main"/>
              </a:ext>
            </a:extLst>
          </a:blip>
          <a:stretch>
            <a:fillRect/>
          </a:stretch>
        </p:blipFill>
        <p:spPr>
          <a:xfrm>
            <a:off x="6246813" y="2300658"/>
            <a:ext cx="5503862" cy="3096472"/>
          </a:xfrm>
        </p:spPr>
      </p:pic>
    </p:spTree>
    <p:custDataLst>
      <p:tags r:id="rId1"/>
    </p:custDataLst>
    <p:extLst>
      <p:ext uri="{BB962C8B-B14F-4D97-AF65-F5344CB8AC3E}">
        <p14:creationId xmlns:p14="http://schemas.microsoft.com/office/powerpoint/2010/main" val="998264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AA4C-F731-4166-84C2-B4905E650ADD}"/>
              </a:ext>
            </a:extLst>
          </p:cNvPr>
          <p:cNvSpPr>
            <a:spLocks noGrp="1"/>
          </p:cNvSpPr>
          <p:nvPr>
            <p:ph type="title"/>
          </p:nvPr>
        </p:nvSpPr>
        <p:spPr>
          <a:xfrm>
            <a:off x="419100" y="365125"/>
            <a:ext cx="9410700" cy="474119"/>
          </a:xfrm>
        </p:spPr>
        <p:txBody>
          <a:bodyPr/>
          <a:lstStyle/>
          <a:p>
            <a:r>
              <a:rPr lang="en-US" dirty="0"/>
              <a:t>Selecting an Amazon Forecast algorithm</a:t>
            </a:r>
          </a:p>
        </p:txBody>
      </p:sp>
      <p:sp>
        <p:nvSpPr>
          <p:cNvPr id="3" name="Content Placeholder 2">
            <a:extLst>
              <a:ext uri="{FF2B5EF4-FFF2-40B4-BE49-F238E27FC236}">
                <a16:creationId xmlns:a16="http://schemas.microsoft.com/office/drawing/2014/main" id="{97CE9001-7193-4E3F-A5C7-EB18EAFBE69B}"/>
              </a:ext>
            </a:extLst>
          </p:cNvPr>
          <p:cNvSpPr>
            <a:spLocks noGrp="1"/>
          </p:cNvSpPr>
          <p:nvPr>
            <p:ph idx="1"/>
          </p:nvPr>
        </p:nvSpPr>
        <p:spPr/>
        <p:txBody>
          <a:bodyPr/>
          <a:lstStyle/>
          <a:p>
            <a:pPr marL="0" indent="0">
              <a:buNone/>
            </a:pPr>
            <a:r>
              <a:rPr lang="en-US" dirty="0"/>
              <a:t>You can select from the following list of algorithms:</a:t>
            </a:r>
          </a:p>
          <a:p>
            <a:pPr lvl="1"/>
            <a:r>
              <a:rPr lang="en-US" dirty="0"/>
              <a:t>ARIMA</a:t>
            </a:r>
          </a:p>
          <a:p>
            <a:pPr lvl="1"/>
            <a:r>
              <a:rPr lang="en-US" dirty="0"/>
              <a:t>DeepAR+</a:t>
            </a:r>
          </a:p>
          <a:p>
            <a:pPr lvl="1"/>
            <a:r>
              <a:rPr lang="en-US" dirty="0"/>
              <a:t>ETS</a:t>
            </a:r>
          </a:p>
          <a:p>
            <a:pPr lvl="1"/>
            <a:r>
              <a:rPr lang="en-US" dirty="0"/>
              <a:t>NPTS</a:t>
            </a:r>
          </a:p>
          <a:p>
            <a:pPr lvl="1"/>
            <a:r>
              <a:rPr lang="en-US" dirty="0"/>
              <a:t>Prophet</a:t>
            </a:r>
          </a:p>
        </p:txBody>
      </p:sp>
      <p:graphicFrame>
        <p:nvGraphicFramePr>
          <p:cNvPr id="7" name="Diagram 6" descr="Amazon Forecast algorithms.">
            <a:extLst>
              <a:ext uri="{FF2B5EF4-FFF2-40B4-BE49-F238E27FC236}">
                <a16:creationId xmlns:a16="http://schemas.microsoft.com/office/drawing/2014/main" id="{7FE67602-8432-4E78-8503-10FEE9D381BD}"/>
              </a:ext>
            </a:extLst>
          </p:cNvPr>
          <p:cNvGraphicFramePr/>
          <p:nvPr>
            <p:extLst/>
          </p:nvPr>
        </p:nvGraphicFramePr>
        <p:xfrm>
          <a:off x="5521158" y="2038593"/>
          <a:ext cx="6053221" cy="31184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BE1A9D02-AF8E-4D02-8A23-735DC4E3F9DD}"/>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7133A71B-1166-4631-BD5A-83CB997DAFFC}"/>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1272944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Evaluating your forecast: Back testing</a:t>
            </a:r>
          </a:p>
        </p:txBody>
      </p:sp>
      <p:grpSp>
        <p:nvGrpSpPr>
          <p:cNvPr id="74" name="Group 73" descr="Example of using back testing."/>
          <p:cNvGrpSpPr/>
          <p:nvPr/>
        </p:nvGrpSpPr>
        <p:grpSpPr>
          <a:xfrm>
            <a:off x="2362145" y="2347838"/>
            <a:ext cx="9306335" cy="3890995"/>
            <a:chOff x="2362145" y="2276125"/>
            <a:chExt cx="9306335" cy="3890995"/>
          </a:xfrm>
        </p:grpSpPr>
        <p:sp>
          <p:nvSpPr>
            <p:cNvPr id="36" name="Rectangle 35">
              <a:extLst>
                <a:ext uri="{C183D7F6-B498-43B3-948B-1728B52AA6E4}">
                  <adec:decorative xmlns:adec="http://schemas.microsoft.com/office/drawing/2017/decorative" val="1"/>
                </a:ext>
              </a:extLst>
            </p:cNvPr>
            <p:cNvSpPr/>
            <p:nvPr/>
          </p:nvSpPr>
          <p:spPr>
            <a:xfrm>
              <a:off x="4440792" y="2830788"/>
              <a:ext cx="3981659" cy="14472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C183D7F6-B498-43B3-948B-1728B52AA6E4}">
                  <adec:decorative xmlns:adec="http://schemas.microsoft.com/office/drawing/2017/decorative" val="1"/>
                </a:ext>
              </a:extLst>
            </p:cNvPr>
            <p:cNvSpPr/>
            <p:nvPr/>
          </p:nvSpPr>
          <p:spPr>
            <a:xfrm>
              <a:off x="8422451" y="2830788"/>
              <a:ext cx="1340318" cy="144723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C183D7F6-B498-43B3-948B-1728B52AA6E4}">
                  <adec:decorative xmlns:adec="http://schemas.microsoft.com/office/drawing/2017/decorative" val="1"/>
                </a:ext>
              </a:extLst>
            </p:cNvPr>
            <p:cNvCxnSpPr>
              <a:endCxn id="43" idx="1"/>
            </p:cNvCxnSpPr>
            <p:nvPr/>
          </p:nvCxnSpPr>
          <p:spPr>
            <a:xfrm flipV="1">
              <a:off x="4348975" y="4278709"/>
              <a:ext cx="6371107" cy="8972"/>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C183D7F6-B498-43B3-948B-1728B52AA6E4}">
                  <adec:decorative xmlns:adec="http://schemas.microsoft.com/office/drawing/2017/decorative" val="1"/>
                </a:ext>
              </a:extLst>
            </p:cNvPr>
            <p:cNvCxnSpPr>
              <a:endCxn id="41" idx="2"/>
            </p:cNvCxnSpPr>
            <p:nvPr/>
          </p:nvCxnSpPr>
          <p:spPr>
            <a:xfrm flipV="1">
              <a:off x="4448040" y="2868521"/>
              <a:ext cx="0" cy="14178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C183D7F6-B498-43B3-948B-1728B52AA6E4}">
                  <adec:decorative xmlns:adec="http://schemas.microsoft.com/office/drawing/2017/decorative" val="1"/>
                </a:ext>
              </a:extLst>
            </p:cNvPr>
            <p:cNvCxnSpPr>
              <a:endCxn id="42" idx="2"/>
            </p:cNvCxnSpPr>
            <p:nvPr/>
          </p:nvCxnSpPr>
          <p:spPr>
            <a:xfrm flipH="1" flipV="1">
              <a:off x="10241426" y="2868520"/>
              <a:ext cx="1" cy="14178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19690" y="2529967"/>
              <a:ext cx="1056700"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Start date</a:t>
              </a:r>
            </a:p>
          </p:txBody>
        </p:sp>
        <p:sp>
          <p:nvSpPr>
            <p:cNvPr id="42" name="TextBox 41"/>
            <p:cNvSpPr txBox="1"/>
            <p:nvPr/>
          </p:nvSpPr>
          <p:spPr>
            <a:xfrm>
              <a:off x="9762769" y="2529966"/>
              <a:ext cx="957313"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End date</a:t>
              </a:r>
            </a:p>
          </p:txBody>
        </p:sp>
        <p:sp>
          <p:nvSpPr>
            <p:cNvPr id="43" name="TextBox 42"/>
            <p:cNvSpPr txBox="1"/>
            <p:nvPr/>
          </p:nvSpPr>
          <p:spPr>
            <a:xfrm>
              <a:off x="10720082" y="4109432"/>
              <a:ext cx="617477"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Time</a:t>
              </a:r>
            </a:p>
          </p:txBody>
        </p:sp>
        <p:sp>
          <p:nvSpPr>
            <p:cNvPr id="44" name="Freeform 43">
              <a:extLst>
                <a:ext uri="{C183D7F6-B498-43B3-948B-1728B52AA6E4}">
                  <adec:decorative xmlns:adec="http://schemas.microsoft.com/office/drawing/2017/decorative" val="1"/>
                </a:ext>
              </a:extLst>
            </p:cNvPr>
            <p:cNvSpPr/>
            <p:nvPr/>
          </p:nvSpPr>
          <p:spPr>
            <a:xfrm>
              <a:off x="4448041" y="3135283"/>
              <a:ext cx="5791414" cy="1043432"/>
            </a:xfrm>
            <a:custGeom>
              <a:avLst/>
              <a:gdLst>
                <a:gd name="connsiteX0" fmla="*/ 0 w 4545106"/>
                <a:gd name="connsiteY0" fmla="*/ 1043432 h 1043432"/>
                <a:gd name="connsiteX1" fmla="*/ 1398494 w 4545106"/>
                <a:gd name="connsiteY1" fmla="*/ 12491 h 1043432"/>
                <a:gd name="connsiteX2" fmla="*/ 3021106 w 4545106"/>
                <a:gd name="connsiteY2" fmla="*/ 451762 h 1043432"/>
                <a:gd name="connsiteX3" fmla="*/ 4545106 w 4545106"/>
                <a:gd name="connsiteY3" fmla="*/ 137997 h 1043432"/>
              </a:gdLst>
              <a:ahLst/>
              <a:cxnLst>
                <a:cxn ang="0">
                  <a:pos x="connsiteX0" y="connsiteY0"/>
                </a:cxn>
                <a:cxn ang="0">
                  <a:pos x="connsiteX1" y="connsiteY1"/>
                </a:cxn>
                <a:cxn ang="0">
                  <a:pos x="connsiteX2" y="connsiteY2"/>
                </a:cxn>
                <a:cxn ang="0">
                  <a:pos x="connsiteX3" y="connsiteY3"/>
                </a:cxn>
              </a:cxnLst>
              <a:rect l="l" t="t" r="r" b="b"/>
              <a:pathLst>
                <a:path w="4545106" h="1043432">
                  <a:moveTo>
                    <a:pt x="0" y="1043432"/>
                  </a:moveTo>
                  <a:cubicBezTo>
                    <a:pt x="447488" y="577267"/>
                    <a:pt x="894976" y="111103"/>
                    <a:pt x="1398494" y="12491"/>
                  </a:cubicBezTo>
                  <a:cubicBezTo>
                    <a:pt x="1902012" y="-86121"/>
                    <a:pt x="2496671" y="430844"/>
                    <a:pt x="3021106" y="451762"/>
                  </a:cubicBezTo>
                  <a:cubicBezTo>
                    <a:pt x="3545541" y="472680"/>
                    <a:pt x="4271683" y="176844"/>
                    <a:pt x="4545106" y="137997"/>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ight Brace 44">
              <a:extLst>
                <a:ext uri="{C183D7F6-B498-43B3-948B-1728B52AA6E4}">
                  <adec:decorative xmlns:adec="http://schemas.microsoft.com/office/drawing/2017/decorative" val="1"/>
                </a:ext>
              </a:extLst>
            </p:cNvPr>
            <p:cNvSpPr/>
            <p:nvPr/>
          </p:nvSpPr>
          <p:spPr>
            <a:xfrm rot="5400000">
              <a:off x="9271968" y="3525536"/>
              <a:ext cx="77724" cy="1818279"/>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p:cNvSpPr txBox="1"/>
            <p:nvPr/>
          </p:nvSpPr>
          <p:spPr>
            <a:xfrm>
              <a:off x="8151775" y="4571017"/>
              <a:ext cx="233429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Back test window offset</a:t>
              </a:r>
            </a:p>
          </p:txBody>
        </p:sp>
        <p:grpSp>
          <p:nvGrpSpPr>
            <p:cNvPr id="47" name="Group 46"/>
            <p:cNvGrpSpPr/>
            <p:nvPr/>
          </p:nvGrpSpPr>
          <p:grpSpPr>
            <a:xfrm>
              <a:off x="10368965" y="2965449"/>
              <a:ext cx="1299515" cy="385482"/>
              <a:chOff x="6777318" y="654424"/>
              <a:chExt cx="1299515" cy="385482"/>
            </a:xfrm>
          </p:grpSpPr>
          <p:sp>
            <p:nvSpPr>
              <p:cNvPr id="54" name="Rectangle 53">
                <a:extLst>
                  <a:ext uri="{C183D7F6-B498-43B3-948B-1728B52AA6E4}">
                    <adec:decorative xmlns:adec="http://schemas.microsoft.com/office/drawing/2017/decorative" val="1"/>
                  </a:ext>
                </a:extLst>
              </p:cNvPr>
              <p:cNvSpPr/>
              <p:nvPr/>
            </p:nvSpPr>
            <p:spPr>
              <a:xfrm>
                <a:off x="6777318" y="654424"/>
                <a:ext cx="385482" cy="38548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7162800" y="675093"/>
                <a:ext cx="91403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Training</a:t>
                </a:r>
              </a:p>
            </p:txBody>
          </p:sp>
        </p:grpSp>
        <p:sp>
          <p:nvSpPr>
            <p:cNvPr id="48" name="Rectangle 47">
              <a:extLst>
                <a:ext uri="{C183D7F6-B498-43B3-948B-1728B52AA6E4}">
                  <adec:decorative xmlns:adec="http://schemas.microsoft.com/office/drawing/2017/decorative" val="1"/>
                </a:ext>
              </a:extLst>
            </p:cNvPr>
            <p:cNvSpPr/>
            <p:nvPr/>
          </p:nvSpPr>
          <p:spPr>
            <a:xfrm>
              <a:off x="10368965" y="3422981"/>
              <a:ext cx="385482" cy="38548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10754447" y="3443650"/>
              <a:ext cx="84350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Testing</a:t>
              </a:r>
            </a:p>
          </p:txBody>
        </p:sp>
        <p:cxnSp>
          <p:nvCxnSpPr>
            <p:cNvPr id="50" name="Straight Connector 49">
              <a:extLst>
                <a:ext uri="{C183D7F6-B498-43B3-948B-1728B52AA6E4}">
                  <adec:decorative xmlns:adec="http://schemas.microsoft.com/office/drawing/2017/decorative" val="1"/>
                </a:ext>
              </a:extLst>
            </p:cNvPr>
            <p:cNvCxnSpPr/>
            <p:nvPr/>
          </p:nvCxnSpPr>
          <p:spPr>
            <a:xfrm>
              <a:off x="8421786" y="2830788"/>
              <a:ext cx="0" cy="141311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1" name="Freeform 50">
              <a:extLst>
                <a:ext uri="{C183D7F6-B498-43B3-948B-1728B52AA6E4}">
                  <adec:decorative xmlns:adec="http://schemas.microsoft.com/office/drawing/2017/decorative" val="1"/>
                </a:ext>
              </a:extLst>
            </p:cNvPr>
            <p:cNvSpPr/>
            <p:nvPr/>
          </p:nvSpPr>
          <p:spPr>
            <a:xfrm>
              <a:off x="8407018" y="3174668"/>
              <a:ext cx="1348343" cy="582250"/>
            </a:xfrm>
            <a:custGeom>
              <a:avLst/>
              <a:gdLst>
                <a:gd name="connsiteX0" fmla="*/ 3637 w 1348343"/>
                <a:gd name="connsiteY0" fmla="*/ 448235 h 582250"/>
                <a:gd name="connsiteX1" fmla="*/ 75354 w 1348343"/>
                <a:gd name="connsiteY1" fmla="*/ 439271 h 582250"/>
                <a:gd name="connsiteX2" fmla="*/ 514625 w 1348343"/>
                <a:gd name="connsiteY2" fmla="*/ 564777 h 582250"/>
                <a:gd name="connsiteX3" fmla="*/ 1348343 w 1348343"/>
                <a:gd name="connsiteY3" fmla="*/ 0 h 582250"/>
              </a:gdLst>
              <a:ahLst/>
              <a:cxnLst>
                <a:cxn ang="0">
                  <a:pos x="connsiteX0" y="connsiteY0"/>
                </a:cxn>
                <a:cxn ang="0">
                  <a:pos x="connsiteX1" y="connsiteY1"/>
                </a:cxn>
                <a:cxn ang="0">
                  <a:pos x="connsiteX2" y="connsiteY2"/>
                </a:cxn>
                <a:cxn ang="0">
                  <a:pos x="connsiteX3" y="connsiteY3"/>
                </a:cxn>
              </a:cxnLst>
              <a:rect l="l" t="t" r="r" b="b"/>
              <a:pathLst>
                <a:path w="1348343" h="582250">
                  <a:moveTo>
                    <a:pt x="3637" y="448235"/>
                  </a:moveTo>
                  <a:cubicBezTo>
                    <a:pt x="-3087" y="434041"/>
                    <a:pt x="-9811" y="419847"/>
                    <a:pt x="75354" y="439271"/>
                  </a:cubicBezTo>
                  <a:cubicBezTo>
                    <a:pt x="160519" y="458695"/>
                    <a:pt x="302460" y="637989"/>
                    <a:pt x="514625" y="564777"/>
                  </a:cubicBezTo>
                  <a:cubicBezTo>
                    <a:pt x="726790" y="491565"/>
                    <a:pt x="1037566" y="245782"/>
                    <a:pt x="1348343" y="0"/>
                  </a:cubicBezTo>
                </a:path>
              </a:pathLst>
            </a:cu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Brace 51">
              <a:extLst>
                <a:ext uri="{C183D7F6-B498-43B3-948B-1728B52AA6E4}">
                  <adec:decorative xmlns:adec="http://schemas.microsoft.com/office/drawing/2017/decorative" val="1"/>
                </a:ext>
              </a:extLst>
            </p:cNvPr>
            <p:cNvSpPr/>
            <p:nvPr/>
          </p:nvSpPr>
          <p:spPr>
            <a:xfrm rot="16200000">
              <a:off x="9049593" y="2090002"/>
              <a:ext cx="57864" cy="1353672"/>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TextBox 52"/>
            <p:cNvSpPr txBox="1"/>
            <p:nvPr/>
          </p:nvSpPr>
          <p:spPr>
            <a:xfrm>
              <a:off x="8228426" y="2276125"/>
              <a:ext cx="1699504"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Forecast horizon</a:t>
              </a:r>
            </a:p>
          </p:txBody>
        </p:sp>
        <p:grpSp>
          <p:nvGrpSpPr>
            <p:cNvPr id="3" name="Group 2"/>
            <p:cNvGrpSpPr/>
            <p:nvPr/>
          </p:nvGrpSpPr>
          <p:grpSpPr>
            <a:xfrm>
              <a:off x="2368602" y="4945204"/>
              <a:ext cx="7386758" cy="338554"/>
              <a:chOff x="2286827" y="4049170"/>
              <a:chExt cx="7386758" cy="338554"/>
            </a:xfrm>
          </p:grpSpPr>
          <p:sp>
            <p:nvSpPr>
              <p:cNvPr id="57" name="TextBox 56"/>
              <p:cNvSpPr txBox="1"/>
              <p:nvPr/>
            </p:nvSpPr>
            <p:spPr>
              <a:xfrm>
                <a:off x="2286827" y="4049170"/>
                <a:ext cx="187262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Backtest window 1</a:t>
                </a:r>
              </a:p>
            </p:txBody>
          </p:sp>
          <p:sp>
            <p:nvSpPr>
              <p:cNvPr id="58" name="Rectangle 57">
                <a:extLst>
                  <a:ext uri="{C183D7F6-B498-43B3-948B-1728B52AA6E4}">
                    <adec:decorative xmlns:adec="http://schemas.microsoft.com/office/drawing/2017/decorative" val="1"/>
                  </a:ext>
                </a:extLst>
              </p:cNvPr>
              <p:cNvSpPr/>
              <p:nvPr/>
            </p:nvSpPr>
            <p:spPr>
              <a:xfrm>
                <a:off x="4366266" y="4049170"/>
                <a:ext cx="3976384" cy="33855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Training</a:t>
                </a:r>
              </a:p>
            </p:txBody>
          </p:sp>
          <p:sp>
            <p:nvSpPr>
              <p:cNvPr id="59" name="Rectangle 58">
                <a:extLst>
                  <a:ext uri="{C183D7F6-B498-43B3-948B-1728B52AA6E4}">
                    <adec:decorative xmlns:adec="http://schemas.microsoft.com/office/drawing/2017/decorative" val="1"/>
                  </a:ext>
                </a:extLst>
              </p:cNvPr>
              <p:cNvSpPr/>
              <p:nvPr/>
            </p:nvSpPr>
            <p:spPr>
              <a:xfrm>
                <a:off x="8342650" y="4049170"/>
                <a:ext cx="1330935" cy="33855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Testing</a:t>
                </a:r>
              </a:p>
            </p:txBody>
          </p:sp>
        </p:grpSp>
        <p:grpSp>
          <p:nvGrpSpPr>
            <p:cNvPr id="4" name="Group 3"/>
            <p:cNvGrpSpPr/>
            <p:nvPr/>
          </p:nvGrpSpPr>
          <p:grpSpPr>
            <a:xfrm>
              <a:off x="2368601" y="5386885"/>
              <a:ext cx="6064996" cy="338554"/>
              <a:chOff x="2286826" y="4488360"/>
              <a:chExt cx="6064996" cy="338554"/>
            </a:xfrm>
          </p:grpSpPr>
          <p:sp>
            <p:nvSpPr>
              <p:cNvPr id="66" name="Rectangle 65">
                <a:extLst>
                  <a:ext uri="{C183D7F6-B498-43B3-948B-1728B52AA6E4}">
                    <adec:decorative xmlns:adec="http://schemas.microsoft.com/office/drawing/2017/decorative" val="1"/>
                  </a:ext>
                </a:extLst>
              </p:cNvPr>
              <p:cNvSpPr/>
              <p:nvPr/>
            </p:nvSpPr>
            <p:spPr>
              <a:xfrm>
                <a:off x="7020887" y="4488360"/>
                <a:ext cx="1330935" cy="33855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Testing</a:t>
                </a:r>
              </a:p>
            </p:txBody>
          </p:sp>
          <p:sp>
            <p:nvSpPr>
              <p:cNvPr id="68" name="Rectangle 67">
                <a:extLst>
                  <a:ext uri="{C183D7F6-B498-43B3-948B-1728B52AA6E4}">
                    <adec:decorative xmlns:adec="http://schemas.microsoft.com/office/drawing/2017/decorative" val="1"/>
                  </a:ext>
                </a:extLst>
              </p:cNvPr>
              <p:cNvSpPr/>
              <p:nvPr/>
            </p:nvSpPr>
            <p:spPr>
              <a:xfrm>
                <a:off x="4359017" y="4488360"/>
                <a:ext cx="2656296" cy="33855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Training</a:t>
                </a:r>
              </a:p>
            </p:txBody>
          </p:sp>
          <p:sp>
            <p:nvSpPr>
              <p:cNvPr id="70" name="TextBox 69"/>
              <p:cNvSpPr txBox="1"/>
              <p:nvPr/>
            </p:nvSpPr>
            <p:spPr>
              <a:xfrm>
                <a:off x="2286826" y="4488360"/>
                <a:ext cx="187262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Backtest window 2</a:t>
                </a:r>
              </a:p>
            </p:txBody>
          </p:sp>
        </p:grpSp>
        <p:grpSp>
          <p:nvGrpSpPr>
            <p:cNvPr id="7" name="Group 6"/>
            <p:cNvGrpSpPr/>
            <p:nvPr/>
          </p:nvGrpSpPr>
          <p:grpSpPr>
            <a:xfrm>
              <a:off x="2362145" y="5828566"/>
              <a:ext cx="4734943" cy="338554"/>
              <a:chOff x="2280370" y="4932532"/>
              <a:chExt cx="4734943" cy="338554"/>
            </a:xfrm>
          </p:grpSpPr>
          <p:sp>
            <p:nvSpPr>
              <p:cNvPr id="67" name="Rectangle 66">
                <a:extLst>
                  <a:ext uri="{C183D7F6-B498-43B3-948B-1728B52AA6E4}">
                    <adec:decorative xmlns:adec="http://schemas.microsoft.com/office/drawing/2017/decorative" val="1"/>
                  </a:ext>
                </a:extLst>
              </p:cNvPr>
              <p:cNvSpPr/>
              <p:nvPr/>
            </p:nvSpPr>
            <p:spPr>
              <a:xfrm>
                <a:off x="5684378" y="4932532"/>
                <a:ext cx="1330935" cy="33855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Testing</a:t>
                </a:r>
              </a:p>
            </p:txBody>
          </p:sp>
          <p:sp>
            <p:nvSpPr>
              <p:cNvPr id="69" name="Rectangle 68">
                <a:extLst>
                  <a:ext uri="{C183D7F6-B498-43B3-948B-1728B52AA6E4}">
                    <adec:decorative xmlns:adec="http://schemas.microsoft.com/office/drawing/2017/decorative" val="1"/>
                  </a:ext>
                </a:extLst>
              </p:cNvPr>
              <p:cNvSpPr/>
              <p:nvPr/>
            </p:nvSpPr>
            <p:spPr>
              <a:xfrm>
                <a:off x="4359017" y="4932532"/>
                <a:ext cx="1325361" cy="33855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Training</a:t>
                </a:r>
              </a:p>
            </p:txBody>
          </p:sp>
          <p:sp>
            <p:nvSpPr>
              <p:cNvPr id="71" name="TextBox 70"/>
              <p:cNvSpPr txBox="1"/>
              <p:nvPr/>
            </p:nvSpPr>
            <p:spPr>
              <a:xfrm>
                <a:off x="2280370" y="4932532"/>
                <a:ext cx="187262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Backtest window 3</a:t>
                </a:r>
              </a:p>
            </p:txBody>
          </p:sp>
        </p:grpSp>
      </p:grpSp>
      <p:sp>
        <p:nvSpPr>
          <p:cNvPr id="75" name="Rectangle 74">
            <a:extLst>
              <a:ext uri="{C183D7F6-B498-43B3-948B-1728B52AA6E4}">
                <adec:decorative xmlns:adec="http://schemas.microsoft.com/office/drawing/2017/decorative" val="1"/>
              </a:ext>
            </a:extLst>
          </p:cNvPr>
          <p:cNvSpPr/>
          <p:nvPr/>
        </p:nvSpPr>
        <p:spPr>
          <a:xfrm>
            <a:off x="419100" y="1512078"/>
            <a:ext cx="9567043" cy="584775"/>
          </a:xfrm>
          <a:prstGeom prst="rect">
            <a:avLst/>
          </a:prstGeom>
        </p:spPr>
        <p:txBody>
          <a:bodyPr wrap="none">
            <a:spAutoFit/>
          </a:bodyPr>
          <a:lstStyle/>
          <a:p>
            <a:r>
              <a:rPr lang="en-US" sz="3200" dirty="0"/>
              <a:t>Predictor accuracy metrics are based on back testing.</a:t>
            </a:r>
          </a:p>
        </p:txBody>
      </p:sp>
      <p:sp>
        <p:nvSpPr>
          <p:cNvPr id="5" name="Footer Placeholder 4"/>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3474358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D772-2C92-4B2F-8650-6F63B3DF46DD}"/>
              </a:ext>
            </a:extLst>
          </p:cNvPr>
          <p:cNvSpPr>
            <a:spLocks noGrp="1"/>
          </p:cNvSpPr>
          <p:nvPr>
            <p:ph type="title"/>
          </p:nvPr>
        </p:nvSpPr>
        <p:spPr/>
        <p:txBody>
          <a:bodyPr/>
          <a:lstStyle/>
          <a:p>
            <a:r>
              <a:rPr lang="en-US" dirty="0"/>
              <a:t>Evaluation metrics: wQuantileLoss</a:t>
            </a:r>
          </a:p>
        </p:txBody>
      </p:sp>
      <p:sp>
        <p:nvSpPr>
          <p:cNvPr id="3" name="Content Placeholder 2">
            <a:extLst>
              <a:ext uri="{FF2B5EF4-FFF2-40B4-BE49-F238E27FC236}">
                <a16:creationId xmlns:a16="http://schemas.microsoft.com/office/drawing/2014/main" id="{D47D57E4-B97F-44D2-BB3E-E4311950E4EC}"/>
              </a:ext>
            </a:extLst>
          </p:cNvPr>
          <p:cNvSpPr>
            <a:spLocks noGrp="1"/>
          </p:cNvSpPr>
          <p:nvPr>
            <p:ph idx="1"/>
          </p:nvPr>
        </p:nvSpPr>
        <p:spPr>
          <a:xfrm>
            <a:off x="267653" y="1572843"/>
            <a:ext cx="11305221" cy="4648788"/>
          </a:xfrm>
        </p:spPr>
        <p:txBody>
          <a:bodyPr/>
          <a:lstStyle/>
          <a:p>
            <a:r>
              <a:rPr lang="en-US" dirty="0"/>
              <a:t>Quantiles determined for 10%, 50%, and 90% quantiles</a:t>
            </a:r>
          </a:p>
          <a:p>
            <a:r>
              <a:rPr lang="en-US" dirty="0"/>
              <a:t>wQuantileLoss is the average error for each quantile in a set – </a:t>
            </a:r>
          </a:p>
          <a:p>
            <a:pPr lvl="1"/>
            <a:r>
              <a:rPr lang="en-US" dirty="0"/>
              <a:t>Works best for models with greater variability in the errors </a:t>
            </a:r>
          </a:p>
        </p:txBody>
      </p:sp>
      <p:grpSp>
        <p:nvGrpSpPr>
          <p:cNvPr id="24" name="Group 23" descr="wQuantileLoss example."/>
          <p:cNvGrpSpPr/>
          <p:nvPr/>
        </p:nvGrpSpPr>
        <p:grpSpPr>
          <a:xfrm>
            <a:off x="1922947" y="3248025"/>
            <a:ext cx="8346106" cy="2911071"/>
            <a:chOff x="2253920" y="3248025"/>
            <a:chExt cx="8346106" cy="2911071"/>
          </a:xfrm>
        </p:grpSpPr>
        <p:grpSp>
          <p:nvGrpSpPr>
            <p:cNvPr id="15" name="Group 14"/>
            <p:cNvGrpSpPr/>
            <p:nvPr/>
          </p:nvGrpSpPr>
          <p:grpSpPr>
            <a:xfrm>
              <a:off x="2253920" y="3248025"/>
              <a:ext cx="8346106" cy="2911071"/>
              <a:chOff x="2253920" y="3248025"/>
              <a:chExt cx="8346106" cy="2911071"/>
            </a:xfrm>
          </p:grpSpPr>
          <p:pic>
            <p:nvPicPr>
              <p:cNvPr id="9" name="Picture 8">
                <a:extLst>
                  <a:ext uri="{C183D7F6-B498-43B3-948B-1728B52AA6E4}">
                    <adec:decorative xmlns:adec="http://schemas.microsoft.com/office/drawing/2017/decorative" val="1"/>
                  </a:ext>
                </a:extLst>
              </p:cNvPr>
              <p:cNvPicPr>
                <a:picLocks noChangeAspect="1"/>
              </p:cNvPicPr>
              <p:nvPr/>
            </p:nvPicPr>
            <p:blipFill rotWithShape="1">
              <a:blip r:embed="rId4"/>
              <a:srcRect t="12203" r="2635" b="4454"/>
              <a:stretch/>
            </p:blipFill>
            <p:spPr>
              <a:xfrm>
                <a:off x="2253920" y="3248025"/>
                <a:ext cx="7920990" cy="2911071"/>
              </a:xfrm>
              <a:prstGeom prst="rect">
                <a:avLst/>
              </a:prstGeom>
            </p:spPr>
          </p:pic>
          <p:sp>
            <p:nvSpPr>
              <p:cNvPr id="10" name="TextBox 9"/>
              <p:cNvSpPr txBox="1"/>
              <p:nvPr/>
            </p:nvSpPr>
            <p:spPr>
              <a:xfrm>
                <a:off x="10295134" y="5057775"/>
                <a:ext cx="30489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a:t>
                </a:r>
              </a:p>
            </p:txBody>
          </p:sp>
          <p:sp>
            <p:nvSpPr>
              <p:cNvPr id="11" name="TextBox 10"/>
              <p:cNvSpPr txBox="1"/>
              <p:nvPr/>
            </p:nvSpPr>
            <p:spPr>
              <a:xfrm>
                <a:off x="10096362" y="5660199"/>
                <a:ext cx="50366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-20</a:t>
                </a:r>
              </a:p>
            </p:txBody>
          </p:sp>
          <p:sp>
            <p:nvSpPr>
              <p:cNvPr id="12" name="TextBox 11"/>
              <p:cNvSpPr txBox="1"/>
              <p:nvPr/>
            </p:nvSpPr>
            <p:spPr>
              <a:xfrm>
                <a:off x="10174910" y="4499661"/>
                <a:ext cx="42511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20</a:t>
                </a:r>
              </a:p>
            </p:txBody>
          </p:sp>
          <p:sp>
            <p:nvSpPr>
              <p:cNvPr id="13" name="TextBox 12"/>
              <p:cNvSpPr txBox="1"/>
              <p:nvPr/>
            </p:nvSpPr>
            <p:spPr>
              <a:xfrm>
                <a:off x="10174910" y="3897237"/>
                <a:ext cx="42511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40</a:t>
                </a:r>
              </a:p>
            </p:txBody>
          </p:sp>
          <p:sp>
            <p:nvSpPr>
              <p:cNvPr id="14" name="TextBox 13"/>
              <p:cNvSpPr txBox="1"/>
              <p:nvPr/>
            </p:nvSpPr>
            <p:spPr>
              <a:xfrm>
                <a:off x="10174910" y="3303361"/>
                <a:ext cx="42511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60</a:t>
                </a:r>
              </a:p>
            </p:txBody>
          </p:sp>
        </p:grpSp>
        <p:sp>
          <p:nvSpPr>
            <p:cNvPr id="16" name="Oval 15">
              <a:extLst>
                <a:ext uri="{C183D7F6-B498-43B3-948B-1728B52AA6E4}">
                  <adec:decorative xmlns:adec="http://schemas.microsoft.com/office/drawing/2017/decorative" val="1"/>
                </a:ext>
              </a:extLst>
            </p:cNvPr>
            <p:cNvSpPr/>
            <p:nvPr/>
          </p:nvSpPr>
          <p:spPr>
            <a:xfrm>
              <a:off x="8549910" y="3520570"/>
              <a:ext cx="223654" cy="220492"/>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773564" y="3461539"/>
              <a:ext cx="94609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Demand</a:t>
              </a:r>
            </a:p>
          </p:txBody>
        </p:sp>
        <p:sp>
          <p:nvSpPr>
            <p:cNvPr id="18" name="Oval 17">
              <a:extLst>
                <a:ext uri="{C183D7F6-B498-43B3-948B-1728B52AA6E4}">
                  <adec:decorative xmlns:adec="http://schemas.microsoft.com/office/drawing/2017/decorative" val="1"/>
                </a:ext>
              </a:extLst>
            </p:cNvPr>
            <p:cNvSpPr/>
            <p:nvPr/>
          </p:nvSpPr>
          <p:spPr>
            <a:xfrm>
              <a:off x="8549910" y="3842247"/>
              <a:ext cx="223654" cy="220492"/>
            </a:xfrm>
            <a:prstGeom prst="ellipse">
              <a:avLst/>
            </a:prstGeom>
            <a:solidFill>
              <a:srgbClr val="E67934"/>
            </a:solidFill>
            <a:ln>
              <a:solidFill>
                <a:srgbClr val="E679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8773564" y="3783216"/>
              <a:ext cx="13227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P10 forecast</a:t>
              </a:r>
            </a:p>
          </p:txBody>
        </p:sp>
        <p:sp>
          <p:nvSpPr>
            <p:cNvPr id="20" name="Oval 19">
              <a:extLst>
                <a:ext uri="{C183D7F6-B498-43B3-948B-1728B52AA6E4}">
                  <adec:decorative xmlns:adec="http://schemas.microsoft.com/office/drawing/2017/decorative" val="1"/>
                </a:ext>
              </a:extLst>
            </p:cNvPr>
            <p:cNvSpPr/>
            <p:nvPr/>
          </p:nvSpPr>
          <p:spPr>
            <a:xfrm>
              <a:off x="8549910" y="4166257"/>
              <a:ext cx="223654" cy="220492"/>
            </a:xfrm>
            <a:prstGeom prst="ellipse">
              <a:avLst/>
            </a:prstGeom>
            <a:solidFill>
              <a:srgbClr val="00947E"/>
            </a:solidFill>
            <a:ln>
              <a:solidFill>
                <a:srgbClr val="0094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773564" y="4107226"/>
              <a:ext cx="13227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P50 forecast</a:t>
              </a:r>
            </a:p>
          </p:txBody>
        </p:sp>
        <p:sp>
          <p:nvSpPr>
            <p:cNvPr id="22" name="Oval 21">
              <a:extLst>
                <a:ext uri="{C183D7F6-B498-43B3-948B-1728B52AA6E4}">
                  <adec:decorative xmlns:adec="http://schemas.microsoft.com/office/drawing/2017/decorative" val="1"/>
                </a:ext>
              </a:extLst>
            </p:cNvPr>
            <p:cNvSpPr/>
            <p:nvPr/>
          </p:nvSpPr>
          <p:spPr>
            <a:xfrm>
              <a:off x="8549910" y="4490055"/>
              <a:ext cx="223654" cy="220492"/>
            </a:xfrm>
            <a:prstGeom prst="ellipse">
              <a:avLst/>
            </a:prstGeom>
            <a:solidFill>
              <a:srgbClr val="13007D"/>
            </a:solidFill>
            <a:ln>
              <a:solidFill>
                <a:srgbClr val="130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8773564" y="4431024"/>
              <a:ext cx="132279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P90 forecast</a:t>
              </a:r>
            </a:p>
          </p:txBody>
        </p:sp>
      </p:grpSp>
      <p:sp>
        <p:nvSpPr>
          <p:cNvPr id="5" name="Footer Placeholder 4">
            <a:extLst>
              <a:ext uri="{FF2B5EF4-FFF2-40B4-BE49-F238E27FC236}">
                <a16:creationId xmlns:a16="http://schemas.microsoft.com/office/drawing/2014/main" id="{4BCDB827-AA39-4AA0-9EF2-BD64C69BD552}"/>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6A7EA942-2E0D-4C0C-B2C0-747A3458B8B2}"/>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1622268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D772-2C92-4B2F-8650-6F63B3DF46DD}"/>
              </a:ext>
            </a:extLst>
          </p:cNvPr>
          <p:cNvSpPr>
            <a:spLocks noGrp="1"/>
          </p:cNvSpPr>
          <p:nvPr>
            <p:ph type="title"/>
          </p:nvPr>
        </p:nvSpPr>
        <p:spPr/>
        <p:txBody>
          <a:bodyPr/>
          <a:lstStyle/>
          <a:p>
            <a:r>
              <a:rPr lang="en-US" dirty="0"/>
              <a:t>Root mean square error (RMSE) </a:t>
            </a:r>
          </a:p>
        </p:txBody>
      </p:sp>
      <p:graphicFrame>
        <p:nvGraphicFramePr>
          <p:cNvPr id="9" name="Chart 8" descr="RMSE example.">
            <a:extLst>
              <a:ext uri="{FF2B5EF4-FFF2-40B4-BE49-F238E27FC236}">
                <a16:creationId xmlns:a16="http://schemas.microsoft.com/office/drawing/2014/main" id="{AA7504D7-4833-4F59-ABA3-B036218E6EDB}"/>
              </a:ext>
            </a:extLst>
          </p:cNvPr>
          <p:cNvGraphicFramePr>
            <a:graphicFrameLocks/>
          </p:cNvGraphicFramePr>
          <p:nvPr>
            <p:extLst/>
          </p:nvPr>
        </p:nvGraphicFramePr>
        <p:xfrm>
          <a:off x="703981" y="2107393"/>
          <a:ext cx="6901151" cy="41765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Table 6">
            <a:extLst>
              <a:ext uri="{FF2B5EF4-FFF2-40B4-BE49-F238E27FC236}">
                <a16:creationId xmlns:a16="http://schemas.microsoft.com/office/drawing/2014/main" id="{543108CE-E1D4-4D92-B570-6620510A242D}"/>
              </a:ext>
            </a:extLst>
          </p:cNvPr>
          <p:cNvGraphicFramePr>
            <a:graphicFrameLocks noGrp="1"/>
          </p:cNvGraphicFramePr>
          <p:nvPr>
            <p:extLst/>
          </p:nvPr>
        </p:nvGraphicFramePr>
        <p:xfrm>
          <a:off x="8023505" y="2185862"/>
          <a:ext cx="3503312" cy="1925642"/>
        </p:xfrm>
        <a:graphic>
          <a:graphicData uri="http://schemas.openxmlformats.org/drawingml/2006/table">
            <a:tbl>
              <a:tblPr firstRow="1">
                <a:tableStyleId>{C083E6E3-FA7D-4D7B-A595-EF9225AFEA82}</a:tableStyleId>
              </a:tblPr>
              <a:tblGrid>
                <a:gridCol w="706999">
                  <a:extLst>
                    <a:ext uri="{9D8B030D-6E8A-4147-A177-3AD203B41FA5}">
                      <a16:colId xmlns:a16="http://schemas.microsoft.com/office/drawing/2014/main" val="1765425942"/>
                    </a:ext>
                  </a:extLst>
                </a:gridCol>
                <a:gridCol w="859937">
                  <a:extLst>
                    <a:ext uri="{9D8B030D-6E8A-4147-A177-3AD203B41FA5}">
                      <a16:colId xmlns:a16="http://schemas.microsoft.com/office/drawing/2014/main" val="2385895246"/>
                    </a:ext>
                  </a:extLst>
                </a:gridCol>
                <a:gridCol w="977153">
                  <a:extLst>
                    <a:ext uri="{9D8B030D-6E8A-4147-A177-3AD203B41FA5}">
                      <a16:colId xmlns:a16="http://schemas.microsoft.com/office/drawing/2014/main" val="4257459727"/>
                    </a:ext>
                  </a:extLst>
                </a:gridCol>
                <a:gridCol w="959223">
                  <a:extLst>
                    <a:ext uri="{9D8B030D-6E8A-4147-A177-3AD203B41FA5}">
                      <a16:colId xmlns:a16="http://schemas.microsoft.com/office/drawing/2014/main" val="3237998490"/>
                    </a:ext>
                  </a:extLst>
                </a:gridCol>
              </a:tblGrid>
              <a:tr h="414977">
                <a:tc>
                  <a:txBody>
                    <a:bodyPr/>
                    <a:lstStyle/>
                    <a:p>
                      <a:pPr algn="ctr" fontAlgn="b"/>
                      <a:r>
                        <a:rPr lang="en-US" sz="1600" u="none" strike="noStrike" dirty="0">
                          <a:effectLst/>
                        </a:rPr>
                        <a:t>Test </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Actual result</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Prediction</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Deltas</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0192890"/>
                  </a:ext>
                </a:extLst>
              </a:tr>
              <a:tr h="245037">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6835116"/>
                  </a:ext>
                </a:extLst>
              </a:tr>
              <a:tr h="245037">
                <a:tc>
                  <a:txBody>
                    <a:bodyPr/>
                    <a:lstStyle/>
                    <a:p>
                      <a:pPr algn="ctr" fontAlgn="b"/>
                      <a:r>
                        <a:rPr lang="en-US" sz="1600" u="none" strike="noStrike" dirty="0">
                          <a:effectLst/>
                        </a:rPr>
                        <a:t>2</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6894314"/>
                  </a:ext>
                </a:extLst>
              </a:tr>
              <a:tr h="245037">
                <a:tc>
                  <a:txBody>
                    <a:bodyPr/>
                    <a:lstStyle/>
                    <a:p>
                      <a:pPr algn="ct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9828304"/>
                  </a:ext>
                </a:extLst>
              </a:tr>
              <a:tr h="245037">
                <a:tc>
                  <a:txBody>
                    <a:bodyPr/>
                    <a:lstStyle/>
                    <a:p>
                      <a:pPr algn="ctr" fontAlgn="b"/>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12</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3009412"/>
                  </a:ext>
                </a:extLst>
              </a:tr>
              <a:tr h="414977">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RMSE</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6.708204</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1682456"/>
                  </a:ext>
                </a:extLst>
              </a:tr>
            </a:tbl>
          </a:graphicData>
        </a:graphic>
      </p:graphicFrame>
      <p:sp>
        <p:nvSpPr>
          <p:cNvPr id="10" name="TextBox 9">
            <a:extLst>
              <a:ext uri="{FF2B5EF4-FFF2-40B4-BE49-F238E27FC236}">
                <a16:creationId xmlns:a16="http://schemas.microsoft.com/office/drawing/2014/main" id="{B9913151-4637-4E1C-B018-7FE9B7602D56}"/>
              </a:ext>
            </a:extLst>
          </p:cNvPr>
          <p:cNvSpPr txBox="1"/>
          <p:nvPr/>
        </p:nvSpPr>
        <p:spPr>
          <a:xfrm>
            <a:off x="1165498" y="2779650"/>
            <a:ext cx="1545754" cy="2062103"/>
          </a:xfrm>
          <a:prstGeom prst="rect">
            <a:avLst/>
          </a:prstGeom>
          <a:noFill/>
        </p:spPr>
        <p:txBody>
          <a:bodyPr wrap="square" rtlCol="0">
            <a:spAutoFit/>
          </a:bodyPr>
          <a:lstStyle/>
          <a:p>
            <a:pPr algn="ctr"/>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Error is the difference between the actual </a:t>
            </a:r>
          </a:p>
          <a:p>
            <a:pPr algn="ctr"/>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target value and the forecasted value</a:t>
            </a:r>
          </a:p>
        </p:txBody>
      </p:sp>
      <p:sp>
        <p:nvSpPr>
          <p:cNvPr id="4" name="Rectangle 3">
            <a:extLst>
              <a:ext uri="{FF2B5EF4-FFF2-40B4-BE49-F238E27FC236}">
                <a16:creationId xmlns:a16="http://schemas.microsoft.com/office/drawing/2014/main" id="{1C8EB0A4-1E58-44D9-8ADD-921E9B1F60FF}"/>
              </a:ext>
              <a:ext uri="{C183D7F6-B498-43B3-948B-1728B52AA6E4}">
                <adec:decorative xmlns:adec="http://schemas.microsoft.com/office/drawing/2017/decorative" val="1"/>
              </a:ext>
            </a:extLst>
          </p:cNvPr>
          <p:cNvSpPr/>
          <p:nvPr/>
        </p:nvSpPr>
        <p:spPr>
          <a:xfrm>
            <a:off x="592327" y="1389157"/>
            <a:ext cx="4557658" cy="461665"/>
          </a:xfrm>
          <a:prstGeom prst="rect">
            <a:avLst/>
          </a:prstGeom>
        </p:spPr>
        <p:txBody>
          <a:bodyPr wrap="none">
            <a:spAutoFit/>
          </a:bodyPr>
          <a:lstStyle/>
          <a:p>
            <a:r>
              <a:rPr lang="en-US" sz="2400" dirty="0">
                <a:solidFill>
                  <a:schemeClr val="accent5"/>
                </a:solidFill>
                <a:latin typeface="Amazon Ember" panose="02000000000000000000" pitchFamily="2" charset="0"/>
                <a:ea typeface="Amazon Ember" panose="02000000000000000000" pitchFamily="2" charset="0"/>
              </a:rPr>
              <a:t>RMSE</a:t>
            </a:r>
            <a:r>
              <a:rPr lang="en-US" sz="2400" dirty="0"/>
              <a:t> is the square of the errors.</a:t>
            </a:r>
          </a:p>
        </p:txBody>
      </p:sp>
      <p:sp>
        <p:nvSpPr>
          <p:cNvPr id="11" name="Rectangle 10">
            <a:extLst>
              <a:ext uri="{FF2B5EF4-FFF2-40B4-BE49-F238E27FC236}">
                <a16:creationId xmlns:a16="http://schemas.microsoft.com/office/drawing/2014/main" id="{E8144497-201E-4125-9442-60E5F0B6FF34}"/>
              </a:ext>
              <a:ext uri="{C183D7F6-B498-43B3-948B-1728B52AA6E4}">
                <adec:decorative xmlns:adec="http://schemas.microsoft.com/office/drawing/2017/decorative" val="1"/>
              </a:ext>
            </a:extLst>
          </p:cNvPr>
          <p:cNvSpPr/>
          <p:nvPr/>
        </p:nvSpPr>
        <p:spPr>
          <a:xfrm>
            <a:off x="10574200" y="2319867"/>
            <a:ext cx="840932" cy="1974592"/>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5"/>
              </a:solidFill>
            </a:endParaRPr>
          </a:p>
          <a:p>
            <a:pPr algn="ctr"/>
            <a:endParaRPr lang="en-US" sz="1200" dirty="0">
              <a:solidFill>
                <a:schemeClr val="accent5"/>
              </a:solidFill>
            </a:endParaRPr>
          </a:p>
        </p:txBody>
      </p:sp>
      <p:sp>
        <p:nvSpPr>
          <p:cNvPr id="12" name="Left Brace 11">
            <a:extLst>
              <a:ext uri="{FF2B5EF4-FFF2-40B4-BE49-F238E27FC236}">
                <a16:creationId xmlns:a16="http://schemas.microsoft.com/office/drawing/2014/main" id="{90836F54-F8AB-4F85-9468-B888E1DB7A55}"/>
              </a:ext>
              <a:ext uri="{C183D7F6-B498-43B3-948B-1728B52AA6E4}">
                <adec:decorative xmlns:adec="http://schemas.microsoft.com/office/drawing/2017/decorative" val="1"/>
              </a:ext>
            </a:extLst>
          </p:cNvPr>
          <p:cNvSpPr/>
          <p:nvPr/>
        </p:nvSpPr>
        <p:spPr>
          <a:xfrm rot="5400000">
            <a:off x="10654940" y="4427852"/>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5"/>
              </a:solidFill>
            </a:endParaRPr>
          </a:p>
        </p:txBody>
      </p:sp>
      <p:sp>
        <p:nvSpPr>
          <p:cNvPr id="13" name="TextBox 12">
            <a:extLst>
              <a:ext uri="{FF2B5EF4-FFF2-40B4-BE49-F238E27FC236}">
                <a16:creationId xmlns:a16="http://schemas.microsoft.com/office/drawing/2014/main" id="{C37CCD53-DB4B-4C91-B0CC-3797BAF3EE39}"/>
              </a:ext>
            </a:extLst>
          </p:cNvPr>
          <p:cNvSpPr txBox="1"/>
          <p:nvPr/>
        </p:nvSpPr>
        <p:spPr>
          <a:xfrm>
            <a:off x="9740905" y="5027745"/>
            <a:ext cx="1957989" cy="1077218"/>
          </a:xfrm>
          <a:prstGeom prst="rect">
            <a:avLst/>
          </a:prstGeom>
          <a:noFill/>
        </p:spPr>
        <p:txBody>
          <a:bodyPr wrap="square" rtlCol="0">
            <a:spAutoFit/>
          </a:bodyPr>
          <a:lstStyle/>
          <a:p>
            <a:pPr algn="r"/>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Works best for a model where most errors are of similar size </a:t>
            </a:r>
          </a:p>
        </p:txBody>
      </p:sp>
      <p:cxnSp>
        <p:nvCxnSpPr>
          <p:cNvPr id="14" name="Straight Connector 13">
            <a:extLst>
              <a:ext uri="{C183D7F6-B498-43B3-948B-1728B52AA6E4}">
                <adec:decorative xmlns:adec="http://schemas.microsoft.com/office/drawing/2017/decorative" val="1"/>
              </a:ext>
            </a:extLst>
          </p:cNvPr>
          <p:cNvCxnSpPr/>
          <p:nvPr/>
        </p:nvCxnSpPr>
        <p:spPr>
          <a:xfrm>
            <a:off x="2607733" y="4294459"/>
            <a:ext cx="2328503" cy="85327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p:nvPr/>
        </p:nvCxnSpPr>
        <p:spPr>
          <a:xfrm>
            <a:off x="2607733" y="4294459"/>
            <a:ext cx="2328503" cy="54729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BCDB827-AA39-4AA0-9EF2-BD64C69BD552}"/>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6A7EA942-2E0D-4C0C-B2C0-747A3458B8B2}"/>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3113114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pPr lvl="0"/>
            <a:r>
              <a:rPr lang="en-US" sz="2400" dirty="0"/>
              <a:t>Describe the business problems solved by using Amazon Forecast</a:t>
            </a:r>
          </a:p>
          <a:p>
            <a:pPr lvl="0"/>
            <a:r>
              <a:rPr lang="en-US" sz="2400" dirty="0"/>
              <a:t>Describe the challenges of working with time series data</a:t>
            </a:r>
          </a:p>
          <a:p>
            <a:pPr lvl="0"/>
            <a:r>
              <a:rPr lang="en-US" sz="2400" dirty="0"/>
              <a:t>List the steps that are required to create a forecast by using Amazon Forecast</a:t>
            </a:r>
          </a:p>
          <a:p>
            <a:r>
              <a:rPr lang="en-US" sz="2400" dirty="0"/>
              <a:t>Use Amazon Forecast to make a prediction</a:t>
            </a:r>
            <a:endParaRPr lang="en-US" sz="2400" dirty="0">
              <a:latin typeface="+mn-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2671968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5B6A-7D0F-42DC-B62C-8472CFB9AD55}"/>
              </a:ext>
            </a:extLst>
          </p:cNvPr>
          <p:cNvSpPr>
            <a:spLocks noGrp="1"/>
          </p:cNvSpPr>
          <p:nvPr>
            <p:ph type="title"/>
          </p:nvPr>
        </p:nvSpPr>
        <p:spPr/>
        <p:txBody>
          <a:bodyPr/>
          <a:lstStyle/>
          <a:p>
            <a:r>
              <a:rPr lang="en-US" dirty="0"/>
              <a:t>Model accuracy example</a:t>
            </a:r>
          </a:p>
        </p:txBody>
      </p:sp>
      <p:sp>
        <p:nvSpPr>
          <p:cNvPr id="3" name="Content Placeholder 2">
            <a:extLst>
              <a:ext uri="{FF2B5EF4-FFF2-40B4-BE49-F238E27FC236}">
                <a16:creationId xmlns:a16="http://schemas.microsoft.com/office/drawing/2014/main" id="{50C9BF12-434D-461F-B29C-BDB4F2ED8142}"/>
              </a:ext>
            </a:extLst>
          </p:cNvPr>
          <p:cNvSpPr>
            <a:spLocks noGrp="1"/>
          </p:cNvSpPr>
          <p:nvPr>
            <p:ph idx="1"/>
          </p:nvPr>
        </p:nvSpPr>
        <p:spPr>
          <a:xfrm>
            <a:off x="419099" y="1528175"/>
            <a:ext cx="7434657" cy="4648788"/>
          </a:xfrm>
        </p:spPr>
        <p:txBody>
          <a:bodyPr/>
          <a:lstStyle/>
          <a:p>
            <a:pPr marL="0" indent="0">
              <a:buNone/>
            </a:pPr>
            <a:r>
              <a:rPr lang="en-US" dirty="0"/>
              <a:t>Web retailer of shoes wants to predict how often it will be unable to fill orders for AnyCompany brand shoes.</a:t>
            </a:r>
          </a:p>
          <a:p>
            <a:endParaRPr lang="en-US" dirty="0"/>
          </a:p>
          <a:p>
            <a:pPr marL="0" indent="0">
              <a:buNone/>
            </a:pPr>
            <a:endParaRPr lang="en-US" dirty="0"/>
          </a:p>
          <a:p>
            <a:pPr marL="0" indent="0">
              <a:buNone/>
            </a:pPr>
            <a:endParaRPr lang="en-US" dirty="0"/>
          </a:p>
          <a:p>
            <a:pPr marL="0" indent="0">
              <a:buNone/>
            </a:pPr>
            <a:r>
              <a:rPr lang="en-US" dirty="0"/>
              <a:t>Amazon Forecast predicts demand of 1,000 pairs per month</a:t>
            </a:r>
          </a:p>
          <a:p>
            <a:pPr lvl="1"/>
            <a:r>
              <a:rPr lang="en-US" sz="1800" dirty="0"/>
              <a:t>P10: 10% of the time, fewer than 880 pairs will be ordered</a:t>
            </a:r>
          </a:p>
          <a:p>
            <a:pPr lvl="1"/>
            <a:r>
              <a:rPr lang="en-US" sz="1800" dirty="0"/>
              <a:t>P50: 50% of the time, fewer than 1,050 pairs will be ordered</a:t>
            </a:r>
          </a:p>
          <a:p>
            <a:pPr lvl="1"/>
            <a:r>
              <a:rPr lang="en-US" sz="1800" dirty="0"/>
              <a:t>P90: 90% of the time, fewer than 1,200 pairs will be ordered</a:t>
            </a:r>
          </a:p>
          <a:p>
            <a:pPr lvl="1"/>
            <a:endParaRPr lang="en-US" dirty="0"/>
          </a:p>
        </p:txBody>
      </p:sp>
      <p:grpSp>
        <p:nvGrpSpPr>
          <p:cNvPr id="13" name="Group 12" descr="Example forecast."/>
          <p:cNvGrpSpPr/>
          <p:nvPr/>
        </p:nvGrpSpPr>
        <p:grpSpPr>
          <a:xfrm>
            <a:off x="7892931" y="4632775"/>
            <a:ext cx="3735457" cy="1263650"/>
            <a:chOff x="7892931" y="5072048"/>
            <a:chExt cx="3735457" cy="1263650"/>
          </a:xfrm>
        </p:grpSpPr>
        <p:sp>
          <p:nvSpPr>
            <p:cNvPr id="19" name="Rectangle 18">
              <a:extLst>
                <a:ext uri="{FF2B5EF4-FFF2-40B4-BE49-F238E27FC236}">
                  <a16:creationId xmlns:a16="http://schemas.microsoft.com/office/drawing/2014/main" id="{B45B188E-3EDA-434C-B443-E9C2A58EF779}"/>
                </a:ext>
                <a:ext uri="{C183D7F6-B498-43B3-948B-1728B52AA6E4}">
                  <adec:decorative xmlns:adec="http://schemas.microsoft.com/office/drawing/2017/decorative" val="1"/>
                </a:ext>
              </a:extLst>
            </p:cNvPr>
            <p:cNvSpPr/>
            <p:nvPr/>
          </p:nvSpPr>
          <p:spPr>
            <a:xfrm>
              <a:off x="7892931" y="5072048"/>
              <a:ext cx="3735457" cy="1263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B659288-158D-4C7F-8D40-B77E9C961D23}"/>
                </a:ext>
              </a:extLst>
            </p:cNvPr>
            <p:cNvSpPr txBox="1"/>
            <p:nvPr/>
          </p:nvSpPr>
          <p:spPr>
            <a:xfrm>
              <a:off x="8060685" y="5242208"/>
              <a:ext cx="1383712" cy="923330"/>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P10 = 880</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P50 = 1050</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P90 = 1200</a:t>
              </a:r>
            </a:p>
          </p:txBody>
        </p:sp>
        <p:sp>
          <p:nvSpPr>
            <p:cNvPr id="12" name="TextBox 11">
              <a:extLst>
                <a:ext uri="{FF2B5EF4-FFF2-40B4-BE49-F238E27FC236}">
                  <a16:creationId xmlns:a16="http://schemas.microsoft.com/office/drawing/2014/main" id="{CCFB7F18-B8C8-4F1E-B053-58AF26482989}"/>
                </a:ext>
              </a:extLst>
            </p:cNvPr>
            <p:cNvSpPr txBox="1"/>
            <p:nvPr/>
          </p:nvSpPr>
          <p:spPr>
            <a:xfrm>
              <a:off x="9760659" y="5508019"/>
              <a:ext cx="1830950"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Forecast = 1000</a:t>
              </a:r>
            </a:p>
          </p:txBody>
        </p:sp>
      </p:grpSp>
      <p:grpSp>
        <p:nvGrpSpPr>
          <p:cNvPr id="9" name="Group 8">
            <a:extLst>
              <a:ext uri="{C183D7F6-B498-43B3-948B-1728B52AA6E4}">
                <adec:decorative xmlns:adec="http://schemas.microsoft.com/office/drawing/2017/decorative" val="1"/>
              </a:ext>
            </a:extLst>
          </p:cNvPr>
          <p:cNvGrpSpPr/>
          <p:nvPr/>
        </p:nvGrpSpPr>
        <p:grpSpPr>
          <a:xfrm>
            <a:off x="9323047" y="1225570"/>
            <a:ext cx="914400" cy="3407561"/>
            <a:chOff x="9323047" y="1476585"/>
            <a:chExt cx="914400" cy="3407561"/>
          </a:xfrm>
        </p:grpSpPr>
        <p:pic>
          <p:nvPicPr>
            <p:cNvPr id="8" name="Graphic 7" descr="Internet">
              <a:extLst>
                <a:ext uri="{FF2B5EF4-FFF2-40B4-BE49-F238E27FC236}">
                  <a16:creationId xmlns:a16="http://schemas.microsoft.com/office/drawing/2014/main" id="{56923541-B2D3-40F9-9677-BE4B90143118}"/>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23047" y="1476585"/>
              <a:ext cx="914400" cy="914400"/>
            </a:xfrm>
            <a:prstGeom prst="rect">
              <a:avLst/>
            </a:prstGeom>
          </p:spPr>
        </p:pic>
        <p:pic>
          <p:nvPicPr>
            <p:cNvPr id="10" name="Graphic 9" descr="Bar chart">
              <a:extLst>
                <a:ext uri="{FF2B5EF4-FFF2-40B4-BE49-F238E27FC236}">
                  <a16:creationId xmlns:a16="http://schemas.microsoft.com/office/drawing/2014/main" id="{D61164BA-E361-4D08-B071-2BA57FF531BE}"/>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323047" y="3969746"/>
              <a:ext cx="914400" cy="914400"/>
            </a:xfrm>
            <a:prstGeom prst="rect">
              <a:avLst/>
            </a:prstGeom>
          </p:spPr>
        </p:pic>
        <p:pic>
          <p:nvPicPr>
            <p:cNvPr id="15" name="Graphic 26">
              <a:extLst>
                <a:ext uri="{FF2B5EF4-FFF2-40B4-BE49-F238E27FC236}">
                  <a16:creationId xmlns:a16="http://schemas.microsoft.com/office/drawing/2014/main" id="{D05C9F86-53B7-9647-B5AE-7D005B88C920}"/>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424647" y="2748158"/>
              <a:ext cx="711200" cy="711200"/>
            </a:xfrm>
            <a:prstGeom prst="rect">
              <a:avLst/>
            </a:prstGeom>
          </p:spPr>
        </p:pic>
        <p:cxnSp>
          <p:nvCxnSpPr>
            <p:cNvPr id="17" name="Straight Arrow Connector 16">
              <a:extLst>
                <a:ext uri="{FF2B5EF4-FFF2-40B4-BE49-F238E27FC236}">
                  <a16:creationId xmlns:a16="http://schemas.microsoft.com/office/drawing/2014/main" id="{32A6BFDF-A07D-4689-829F-061EC75E40C5}"/>
                </a:ext>
                <a:ext uri="{C183D7F6-B498-43B3-948B-1728B52AA6E4}">
                  <adec:decorative xmlns:adec="http://schemas.microsoft.com/office/drawing/2017/decorative" val="1"/>
                </a:ext>
              </a:extLst>
            </p:cNvPr>
            <p:cNvCxnSpPr>
              <a:cxnSpLocks/>
            </p:cNvCxnSpPr>
            <p:nvPr/>
          </p:nvCxnSpPr>
          <p:spPr>
            <a:xfrm>
              <a:off x="9780247" y="2340185"/>
              <a:ext cx="0" cy="357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33DD47-638E-47F7-BD7A-DF206E102FEE}"/>
                </a:ext>
                <a:ext uri="{C183D7F6-B498-43B3-948B-1728B52AA6E4}">
                  <adec:decorative xmlns:adec="http://schemas.microsoft.com/office/drawing/2017/decorative" val="1"/>
                </a:ext>
              </a:extLst>
            </p:cNvPr>
            <p:cNvCxnSpPr/>
            <p:nvPr/>
          </p:nvCxnSpPr>
          <p:spPr>
            <a:xfrm>
              <a:off x="9780247" y="3572085"/>
              <a:ext cx="0" cy="357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1C51873F-AF4A-44DB-9DD7-5C8BB5D981D0}"/>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CBB59089-13E1-4EE1-AF21-2E2798136A3E}"/>
              </a:ext>
            </a:extLst>
          </p:cNvPr>
          <p:cNvSpPr>
            <a:spLocks noGrp="1"/>
          </p:cNvSpPr>
          <p:nvPr>
            <p:ph type="sldNum" sz="quarter" idx="12"/>
          </p:nvPr>
        </p:nvSpPr>
        <p:spPr>
          <a:xfrm>
            <a:off x="9034272" y="6335698"/>
            <a:ext cx="2743200" cy="365125"/>
          </a:xfrm>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2179755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Demonstration: Creating a forecast with Amazon Forecast</a:t>
            </a:r>
            <a:endParaRPr lang="en-US" dirty="0">
              <a:latin typeface="+mj-lt"/>
            </a:endParaRPr>
          </a:p>
        </p:txBody>
      </p:sp>
      <p:sp>
        <p:nvSpPr>
          <p:cNvPr id="4" name="Content Placeholder 3">
            <a:extLst>
              <a:ext uri="{FF2B5EF4-FFF2-40B4-BE49-F238E27FC236}">
                <a16:creationId xmlns:a16="http://schemas.microsoft.com/office/drawing/2014/main" id="{0284A2E4-872B-D048-B929-D511F8D877FB}"/>
              </a:ext>
              <a:ext uri="{C183D7F6-B498-43B3-948B-1728B52AA6E4}">
                <adec:decorative xmlns:adec="http://schemas.microsoft.com/office/drawing/2017/decorative" val="1"/>
              </a:ext>
            </a:extLst>
          </p:cNvPr>
          <p:cNvSpPr>
            <a:spLocks noGrp="1"/>
          </p:cNvSpPr>
          <p:nvPr>
            <p:ph idx="16"/>
          </p:nvPr>
        </p:nvSpPr>
        <p:spPr/>
        <p:txBody>
          <a:bodyPr/>
          <a:lstStyle/>
          <a:p>
            <a:pPr marL="0" indent="0">
              <a:buNone/>
            </a:pPr>
            <a:endParaRPr lang="en-US" dirty="0">
              <a:latin typeface="+mn-lt"/>
            </a:endParaRPr>
          </a:p>
          <a:p>
            <a:pPr marL="0" indent="0">
              <a:buNone/>
            </a:pPr>
            <a:endParaRPr lang="en-US" dirty="0">
              <a:latin typeface="+mn-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70082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31</a:t>
            </a:fld>
            <a:endParaRPr lang="en-US" dirty="0"/>
          </a:p>
        </p:txBody>
      </p:sp>
    </p:spTree>
    <p:custDataLst>
      <p:tags r:id="rId1"/>
    </p:custDataLst>
    <p:extLst>
      <p:ext uri="{BB962C8B-B14F-4D97-AF65-F5344CB8AC3E}">
        <p14:creationId xmlns:p14="http://schemas.microsoft.com/office/powerpoint/2010/main" val="909224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You can use Amazon Forecast for time series data</a:t>
            </a:r>
          </a:p>
          <a:p>
            <a:r>
              <a:rPr lang="en-US" dirty="0">
                <a:latin typeface="+mn-lt"/>
              </a:rPr>
              <a:t>Schemas are specific for domains</a:t>
            </a:r>
          </a:p>
          <a:p>
            <a:r>
              <a:rPr lang="en-US" dirty="0">
                <a:latin typeface="+mn-lt"/>
              </a:rPr>
              <a:t>Data can include – </a:t>
            </a:r>
          </a:p>
          <a:p>
            <a:pPr lvl="1"/>
            <a:r>
              <a:rPr lang="en-US" dirty="0">
                <a:latin typeface="+mn-lt"/>
              </a:rPr>
              <a:t>Time series data</a:t>
            </a:r>
          </a:p>
          <a:p>
            <a:pPr lvl="1"/>
            <a:r>
              <a:rPr lang="en-US" dirty="0">
                <a:latin typeface="+mn-lt"/>
              </a:rPr>
              <a:t>Metadata</a:t>
            </a:r>
          </a:p>
          <a:p>
            <a:pPr lvl="1"/>
            <a:r>
              <a:rPr lang="en-US" dirty="0">
                <a:latin typeface="+mn-lt"/>
              </a:rPr>
              <a:t>Related data</a:t>
            </a:r>
          </a:p>
          <a:p>
            <a:r>
              <a:rPr lang="en-US" dirty="0">
                <a:latin typeface="+mn-lt"/>
              </a:rPr>
              <a:t>Data is split into training and testing data by accounting for time</a:t>
            </a:r>
          </a:p>
          <a:p>
            <a:r>
              <a:rPr lang="en-US" dirty="0">
                <a:latin typeface="+mn-lt"/>
              </a:rPr>
              <a:t>Use RMSE and </a:t>
            </a:r>
            <a:r>
              <a:rPr lang="en-US" dirty="0" err="1">
                <a:latin typeface="+mn-lt"/>
              </a:rPr>
              <a:t>wQuantileLoss</a:t>
            </a:r>
            <a:r>
              <a:rPr lang="en-US" dirty="0">
                <a:latin typeface="+mn-lt"/>
              </a:rPr>
              <a:t>  metrics to evaluate model</a:t>
            </a:r>
          </a:p>
          <a:p>
            <a:pPr lvl="1"/>
            <a:endParaRPr lang="en-US"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32</a:t>
            </a:fld>
            <a:endParaRPr lang="en-US" dirty="0"/>
          </a:p>
        </p:txBody>
      </p:sp>
    </p:spTree>
    <p:custDataLst>
      <p:tags r:id="rId1"/>
    </p:custDataLst>
    <p:extLst>
      <p:ext uri="{BB962C8B-B14F-4D97-AF65-F5344CB8AC3E}">
        <p14:creationId xmlns:p14="http://schemas.microsoft.com/office/powerpoint/2010/main" val="3143298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841157"/>
            <a:ext cx="4268647" cy="1325563"/>
          </a:xfrm>
        </p:spPr>
        <p:txBody>
          <a:bodyPr>
            <a:noAutofit/>
          </a:bodyPr>
          <a:lstStyle/>
          <a:p>
            <a:r>
              <a:rPr lang="en-US" dirty="0">
                <a:latin typeface="+mj-lt"/>
              </a:rPr>
              <a:t>Module 4</a:t>
            </a:r>
            <a:r>
              <a:rPr lang="en-US" dirty="0"/>
              <a:t> –</a:t>
            </a:r>
            <a:r>
              <a:rPr lang="en-US" dirty="0">
                <a:latin typeface="+mj-lt"/>
              </a:rPr>
              <a:t> </a:t>
            </a:r>
            <a:br>
              <a:rPr lang="en-US" dirty="0">
                <a:latin typeface="+mj-lt"/>
              </a:rPr>
            </a:br>
            <a:r>
              <a:rPr lang="en-US" dirty="0">
                <a:latin typeface="+mj-lt"/>
              </a:rPr>
              <a:t>Guided Lab: </a:t>
            </a:r>
            <a:br>
              <a:rPr lang="en-US" dirty="0">
                <a:latin typeface="+mj-lt"/>
              </a:rPr>
            </a:br>
            <a:r>
              <a:rPr lang="en-US" dirty="0"/>
              <a:t>Creating a Forecast with Amazon Forecast</a:t>
            </a:r>
            <a:br>
              <a:rPr lang="en-US" dirty="0"/>
            </a:br>
            <a:endParaRPr lang="en-US"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33</a:t>
            </a:fld>
            <a:endParaRPr lang="en-US" dirty="0"/>
          </a:p>
        </p:txBody>
      </p:sp>
    </p:spTree>
    <p:custDataLst>
      <p:tags r:id="rId1"/>
    </p:custDataLst>
    <p:extLst>
      <p:ext uri="{BB962C8B-B14F-4D97-AF65-F5344CB8AC3E}">
        <p14:creationId xmlns:p14="http://schemas.microsoft.com/office/powerpoint/2010/main" val="2021352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normAutofit/>
          </a:bodyPr>
          <a:lstStyle/>
          <a:p>
            <a:r>
              <a:rPr lang="en-US" dirty="0"/>
              <a:t>Module 4: Introducing Forecasting </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940882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pPr lvl="0"/>
            <a:r>
              <a:rPr lang="en-US" sz="2400" dirty="0"/>
              <a:t>Describe the business problems solved by using Amazon Forecast</a:t>
            </a:r>
          </a:p>
          <a:p>
            <a:pPr lvl="0"/>
            <a:r>
              <a:rPr lang="en-US" sz="2400" dirty="0"/>
              <a:t>Describe the challenges of working with time series data</a:t>
            </a:r>
          </a:p>
          <a:p>
            <a:pPr lvl="0"/>
            <a:r>
              <a:rPr lang="en-US" sz="2400" dirty="0"/>
              <a:t>List the steps that are required to create a forecast by using Amazon Forecast</a:t>
            </a:r>
          </a:p>
          <a:p>
            <a:r>
              <a:rPr lang="en-US" sz="2400" dirty="0"/>
              <a:t>Use Amazon Forecast to make a prediction</a:t>
            </a:r>
          </a:p>
          <a:p>
            <a:pPr marL="0" indent="0">
              <a:buNone/>
            </a:pPr>
            <a:endParaRPr lang="en-US" dirty="0"/>
          </a:p>
          <a:p>
            <a:pPr marL="0" indent="0">
              <a:buNone/>
            </a:pPr>
            <a:endParaRPr lang="en-US"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1546762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645476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Amazon Forecast documentation </a:t>
            </a:r>
            <a:endParaRPr lang="en-US" dirty="0">
              <a:latin typeface="+mn-lt"/>
            </a:endParaRPr>
          </a:p>
          <a:p>
            <a:r>
              <a:rPr lang="en-US" dirty="0">
                <a:latin typeface="+mn-lt"/>
                <a:hlinkClick r:id="rId5"/>
              </a:rPr>
              <a:t>Amazon Forecast product page</a:t>
            </a:r>
            <a:endParaRPr lang="en-US" dirty="0">
              <a:latin typeface="+mn-lt"/>
            </a:endParaRPr>
          </a:p>
          <a:p>
            <a:r>
              <a:rPr lang="en-US" dirty="0">
                <a:latin typeface="+mn-lt"/>
                <a:hlinkClick r:id="rId6"/>
              </a:rPr>
              <a:t>How to not use machine learning for time series forecasting</a:t>
            </a:r>
            <a:endParaRPr lang="en-US" dirty="0">
              <a:latin typeface="+mn-lt"/>
            </a:endParaRPr>
          </a:p>
          <a:p>
            <a:r>
              <a:rPr lang="en-US" dirty="0">
                <a:latin typeface="+mn-lt"/>
                <a:hlinkClick r:id="rId7"/>
              </a:rPr>
              <a:t>Time series forecasting principles Amazon Forecast whitepaper</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2865949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310107"/>
            <a:ext cx="9247414" cy="488498"/>
          </a:xfrm>
        </p:spPr>
        <p:txBody>
          <a:bodyPr>
            <a:normAutofit/>
          </a:bodyPr>
          <a:lstStyle/>
          <a:p>
            <a:r>
              <a:rPr lang="en-US" b="1" dirty="0">
                <a:latin typeface="+mn-lt"/>
              </a:rPr>
              <a:t>Module 4: Introducing Forecasting</a:t>
            </a:r>
          </a:p>
        </p:txBody>
      </p:sp>
      <p:sp>
        <p:nvSpPr>
          <p:cNvPr id="2" name="Title 1"/>
          <p:cNvSpPr>
            <a:spLocks noGrp="1"/>
          </p:cNvSpPr>
          <p:nvPr>
            <p:ph type="title"/>
          </p:nvPr>
        </p:nvSpPr>
        <p:spPr/>
        <p:txBody>
          <a:bodyPr>
            <a:noAutofit/>
          </a:bodyPr>
          <a:lstStyle/>
          <a:p>
            <a:r>
              <a:rPr lang="en-US" sz="4000" dirty="0">
                <a:latin typeface="+mj-lt"/>
              </a:rPr>
              <a:t>Section 1: Forecasting overview </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03C1-9CB2-4138-A3BF-CDD17AF901DF}"/>
              </a:ext>
            </a:extLst>
          </p:cNvPr>
          <p:cNvSpPr>
            <a:spLocks noGrp="1"/>
          </p:cNvSpPr>
          <p:nvPr>
            <p:ph type="title"/>
          </p:nvPr>
        </p:nvSpPr>
        <p:spPr/>
        <p:txBody>
          <a:bodyPr/>
          <a:lstStyle/>
          <a:p>
            <a:r>
              <a:rPr lang="en-US" dirty="0"/>
              <a:t>Overview of forecasting</a:t>
            </a:r>
          </a:p>
        </p:txBody>
      </p:sp>
      <p:sp>
        <p:nvSpPr>
          <p:cNvPr id="3" name="Content Placeholder 2">
            <a:extLst>
              <a:ext uri="{FF2B5EF4-FFF2-40B4-BE49-F238E27FC236}">
                <a16:creationId xmlns:a16="http://schemas.microsoft.com/office/drawing/2014/main" id="{66BEC8A9-4B5A-4AF7-83B7-8436221AE89F}"/>
              </a:ext>
            </a:extLst>
          </p:cNvPr>
          <p:cNvSpPr>
            <a:spLocks noGrp="1"/>
          </p:cNvSpPr>
          <p:nvPr>
            <p:ph idx="1"/>
          </p:nvPr>
        </p:nvSpPr>
        <p:spPr/>
        <p:txBody>
          <a:bodyPr/>
          <a:lstStyle/>
          <a:p>
            <a:r>
              <a:rPr lang="en-US" dirty="0"/>
              <a:t>Predicting future values that are based on historical data</a:t>
            </a:r>
          </a:p>
          <a:p>
            <a:pPr lvl="1"/>
            <a:r>
              <a:rPr lang="en-US" dirty="0"/>
              <a:t>Can be either univariate or multivariate</a:t>
            </a:r>
          </a:p>
          <a:p>
            <a:r>
              <a:rPr lang="en-US" dirty="0"/>
              <a:t>Common patterns –</a:t>
            </a:r>
          </a:p>
          <a:p>
            <a:pPr lvl="1"/>
            <a:r>
              <a:rPr lang="en-US" dirty="0"/>
              <a:t>Trends: Patterns that increase, decrease, or are stagnant</a:t>
            </a:r>
          </a:p>
          <a:p>
            <a:pPr lvl="1"/>
            <a:r>
              <a:rPr lang="en-US" dirty="0"/>
              <a:t>Seasonal: Pattern that is based on seasons</a:t>
            </a:r>
          </a:p>
          <a:p>
            <a:pPr lvl="1"/>
            <a:r>
              <a:rPr lang="en-US" dirty="0"/>
              <a:t>Cyclical: Other repeating patterns</a:t>
            </a:r>
          </a:p>
          <a:p>
            <a:pPr lvl="1"/>
            <a:r>
              <a:rPr lang="en-US" dirty="0"/>
              <a:t>Irregular: Patterns that might appear to be random</a:t>
            </a:r>
          </a:p>
          <a:p>
            <a:pPr lvl="1"/>
            <a:endParaRPr lang="en-US" dirty="0"/>
          </a:p>
        </p:txBody>
      </p:sp>
      <p:pic>
        <p:nvPicPr>
          <p:cNvPr id="9" name="Content Placeholder 8">
            <a:extLst>
              <a:ext uri="{FF2B5EF4-FFF2-40B4-BE49-F238E27FC236}">
                <a16:creationId xmlns:a16="http://schemas.microsoft.com/office/drawing/2014/main" id="{76CD8C92-8BA8-49CB-B680-AB6EEAF294CA}"/>
              </a:ext>
              <a:ext uri="{C183D7F6-B498-43B3-948B-1728B52AA6E4}">
                <adec:decorative xmlns:adec="http://schemas.microsoft.com/office/drawing/2017/decorative" val="1"/>
              </a:ext>
            </a:extLst>
          </p:cNvPr>
          <p:cNvPicPr>
            <a:picLocks noGrp="1" noChangeAspect="1"/>
          </p:cNvPicPr>
          <p:nvPr>
            <p:ph idx="13"/>
          </p:nvPr>
        </p:nvPicPr>
        <p:blipFill>
          <a:blip r:embed="rId4" cstate="hqprint">
            <a:extLst>
              <a:ext uri="{28A0092B-C50C-407E-A947-70E740481C1C}">
                <a14:useLocalDpi xmlns:a14="http://schemas.microsoft.com/office/drawing/2010/main"/>
              </a:ext>
            </a:extLst>
          </a:blip>
          <a:stretch>
            <a:fillRect/>
          </a:stretch>
        </p:blipFill>
        <p:spPr>
          <a:xfrm>
            <a:off x="9034012" y="1890677"/>
            <a:ext cx="2086449" cy="1392825"/>
          </a:xfrm>
        </p:spPr>
      </p:pic>
      <p:sp>
        <p:nvSpPr>
          <p:cNvPr id="14" name="TextBox 13">
            <a:extLst>
              <a:ext uri="{FF2B5EF4-FFF2-40B4-BE49-F238E27FC236}">
                <a16:creationId xmlns:a16="http://schemas.microsoft.com/office/drawing/2014/main" id="{1AF3DC66-1961-43DD-BD37-427AAE44EDC8}"/>
              </a:ext>
            </a:extLst>
          </p:cNvPr>
          <p:cNvSpPr txBox="1"/>
          <p:nvPr/>
        </p:nvSpPr>
        <p:spPr>
          <a:xfrm>
            <a:off x="6995795" y="5571518"/>
            <a:ext cx="1470595"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Cyclical data</a:t>
            </a:r>
          </a:p>
        </p:txBody>
      </p:sp>
      <p:sp>
        <p:nvSpPr>
          <p:cNvPr id="15" name="TextBox 14">
            <a:extLst>
              <a:ext uri="{FF2B5EF4-FFF2-40B4-BE49-F238E27FC236}">
                <a16:creationId xmlns:a16="http://schemas.microsoft.com/office/drawing/2014/main" id="{246FFEDF-78DC-4DBE-8193-DE02CBE1F402}"/>
              </a:ext>
            </a:extLst>
          </p:cNvPr>
          <p:cNvSpPr txBox="1"/>
          <p:nvPr/>
        </p:nvSpPr>
        <p:spPr>
          <a:xfrm>
            <a:off x="9263103" y="3352703"/>
            <a:ext cx="1628266"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Seasonal data</a:t>
            </a:r>
          </a:p>
        </p:txBody>
      </p:sp>
      <p:sp>
        <p:nvSpPr>
          <p:cNvPr id="16" name="TextBox 15">
            <a:extLst>
              <a:ext uri="{FF2B5EF4-FFF2-40B4-BE49-F238E27FC236}">
                <a16:creationId xmlns:a16="http://schemas.microsoft.com/office/drawing/2014/main" id="{94207FDB-29F9-49D3-BAB0-8156F3C68DDD}"/>
              </a:ext>
            </a:extLst>
          </p:cNvPr>
          <p:cNvSpPr txBox="1"/>
          <p:nvPr/>
        </p:nvSpPr>
        <p:spPr>
          <a:xfrm>
            <a:off x="9276825" y="5571518"/>
            <a:ext cx="1600823"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Irregular data</a:t>
            </a:r>
          </a:p>
        </p:txBody>
      </p:sp>
      <p:grpSp>
        <p:nvGrpSpPr>
          <p:cNvPr id="4" name="Group 3" descr="Examples of forecasting.">
            <a:extLst>
              <a:ext uri="{FF2B5EF4-FFF2-40B4-BE49-F238E27FC236}">
                <a16:creationId xmlns:a16="http://schemas.microsoft.com/office/drawing/2014/main" id="{9F9BB300-F4A4-4FA9-99E6-FA09C8058FD4}"/>
              </a:ext>
            </a:extLst>
          </p:cNvPr>
          <p:cNvGrpSpPr/>
          <p:nvPr/>
        </p:nvGrpSpPr>
        <p:grpSpPr>
          <a:xfrm>
            <a:off x="6687868" y="1891606"/>
            <a:ext cx="4436904" cy="3575166"/>
            <a:chOff x="6687868" y="1891606"/>
            <a:chExt cx="4436904" cy="3575166"/>
          </a:xfrm>
        </p:grpSpPr>
        <p:pic>
          <p:nvPicPr>
            <p:cNvPr id="11" name="Picture 10">
              <a:extLst>
                <a:ext uri="{FF2B5EF4-FFF2-40B4-BE49-F238E27FC236}">
                  <a16:creationId xmlns:a16="http://schemas.microsoft.com/office/drawing/2014/main" id="{3AD45A78-0D81-4DB5-8532-4DF6D25C513F}"/>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687868" y="4075807"/>
              <a:ext cx="2086448" cy="1390965"/>
            </a:xfrm>
            <a:prstGeom prst="rect">
              <a:avLst/>
            </a:prstGeom>
          </p:spPr>
        </p:pic>
        <p:pic>
          <p:nvPicPr>
            <p:cNvPr id="13" name="Picture 12">
              <a:extLst>
                <a:ext uri="{FF2B5EF4-FFF2-40B4-BE49-F238E27FC236}">
                  <a16:creationId xmlns:a16="http://schemas.microsoft.com/office/drawing/2014/main" id="{5B19B022-F183-4846-892D-23BA77F41F5D}"/>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029700" y="4075807"/>
              <a:ext cx="2095072" cy="1390965"/>
            </a:xfrm>
            <a:prstGeom prst="rect">
              <a:avLst/>
            </a:prstGeom>
          </p:spPr>
        </p:pic>
        <p:pic>
          <p:nvPicPr>
            <p:cNvPr id="7" name="Picture 6">
              <a:extLst>
                <a:ext uri="{FF2B5EF4-FFF2-40B4-BE49-F238E27FC236}">
                  <a16:creationId xmlns:a16="http://schemas.microsoft.com/office/drawing/2014/main" id="{46C06AA7-4E1E-4003-9266-6D9505C25380}"/>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687868" y="1891606"/>
              <a:ext cx="2086449" cy="1390966"/>
            </a:xfrm>
            <a:prstGeom prst="rect">
              <a:avLst/>
            </a:prstGeom>
          </p:spPr>
        </p:pic>
      </p:grpSp>
      <p:sp>
        <p:nvSpPr>
          <p:cNvPr id="8" name="TextBox 7">
            <a:extLst>
              <a:ext uri="{FF2B5EF4-FFF2-40B4-BE49-F238E27FC236}">
                <a16:creationId xmlns:a16="http://schemas.microsoft.com/office/drawing/2014/main" id="{1F74E225-AE8F-4FA2-9271-9F42092E1F8E}"/>
              </a:ext>
            </a:extLst>
          </p:cNvPr>
          <p:cNvSpPr txBox="1"/>
          <p:nvPr/>
        </p:nvSpPr>
        <p:spPr>
          <a:xfrm>
            <a:off x="6925006" y="3352703"/>
            <a:ext cx="1612172"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Trending data</a:t>
            </a:r>
          </a:p>
        </p:txBody>
      </p:sp>
      <p:sp>
        <p:nvSpPr>
          <p:cNvPr id="5" name="Footer Placeholder 4">
            <a:extLst>
              <a:ext uri="{FF2B5EF4-FFF2-40B4-BE49-F238E27FC236}">
                <a16:creationId xmlns:a16="http://schemas.microsoft.com/office/drawing/2014/main" id="{7CA39288-32BD-4325-AB8C-D22C43195D48}"/>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D63798D-3773-42E1-942E-7AA1728F74F3}"/>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474726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968C-1129-4612-8693-7FE8DC2D9235}"/>
              </a:ext>
            </a:extLst>
          </p:cNvPr>
          <p:cNvSpPr>
            <a:spLocks noGrp="1"/>
          </p:cNvSpPr>
          <p:nvPr>
            <p:ph type="title"/>
          </p:nvPr>
        </p:nvSpPr>
        <p:spPr/>
        <p:txBody>
          <a:bodyPr/>
          <a:lstStyle/>
          <a:p>
            <a:r>
              <a:rPr lang="en-US" dirty="0"/>
              <a:t>Forecasting use cases</a:t>
            </a:r>
          </a:p>
        </p:txBody>
      </p:sp>
      <p:sp>
        <p:nvSpPr>
          <p:cNvPr id="16" name="TextBox 15">
            <a:extLst>
              <a:ext uri="{FF2B5EF4-FFF2-40B4-BE49-F238E27FC236}">
                <a16:creationId xmlns:a16="http://schemas.microsoft.com/office/drawing/2014/main" id="{39991CF3-DFEE-4B8A-9D46-0F9B96E40404}"/>
              </a:ext>
            </a:extLst>
          </p:cNvPr>
          <p:cNvSpPr txBox="1"/>
          <p:nvPr/>
        </p:nvSpPr>
        <p:spPr>
          <a:xfrm>
            <a:off x="1316353" y="3456704"/>
            <a:ext cx="3649845" cy="461665"/>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Sales and demand forecasts</a:t>
            </a:r>
          </a:p>
        </p:txBody>
      </p:sp>
      <p:sp>
        <p:nvSpPr>
          <p:cNvPr id="17" name="TextBox 16">
            <a:extLst>
              <a:ext uri="{FF2B5EF4-FFF2-40B4-BE49-F238E27FC236}">
                <a16:creationId xmlns:a16="http://schemas.microsoft.com/office/drawing/2014/main" id="{099415D8-A033-49F0-8FC5-44EE7C7265DC}"/>
              </a:ext>
            </a:extLst>
          </p:cNvPr>
          <p:cNvSpPr txBox="1"/>
          <p:nvPr/>
        </p:nvSpPr>
        <p:spPr>
          <a:xfrm>
            <a:off x="1735347" y="6010706"/>
            <a:ext cx="2811859" cy="461665"/>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Energy consumption </a:t>
            </a:r>
          </a:p>
        </p:txBody>
      </p:sp>
      <p:sp>
        <p:nvSpPr>
          <p:cNvPr id="18" name="TextBox 17">
            <a:extLst>
              <a:ext uri="{FF2B5EF4-FFF2-40B4-BE49-F238E27FC236}">
                <a16:creationId xmlns:a16="http://schemas.microsoft.com/office/drawing/2014/main" id="{F9B28EEB-868D-4A4C-8263-FE553AD83D62}"/>
              </a:ext>
            </a:extLst>
          </p:cNvPr>
          <p:cNvSpPr txBox="1"/>
          <p:nvPr/>
        </p:nvSpPr>
        <p:spPr>
          <a:xfrm>
            <a:off x="7777602" y="3456704"/>
            <a:ext cx="2847383" cy="461665"/>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Inventory projections</a:t>
            </a:r>
          </a:p>
        </p:txBody>
      </p:sp>
      <p:sp>
        <p:nvSpPr>
          <p:cNvPr id="20" name="TextBox 19">
            <a:extLst>
              <a:ext uri="{FF2B5EF4-FFF2-40B4-BE49-F238E27FC236}">
                <a16:creationId xmlns:a16="http://schemas.microsoft.com/office/drawing/2014/main" id="{0651C8DF-92E3-439F-AF11-53F990A9DD92}"/>
              </a:ext>
            </a:extLst>
          </p:cNvPr>
          <p:cNvSpPr txBox="1"/>
          <p:nvPr/>
        </p:nvSpPr>
        <p:spPr>
          <a:xfrm>
            <a:off x="7970155" y="6010706"/>
            <a:ext cx="2462276" cy="461665"/>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Weather forecasts</a:t>
            </a:r>
          </a:p>
        </p:txBody>
      </p:sp>
      <p:pic>
        <p:nvPicPr>
          <p:cNvPr id="9" name="Picture 8">
            <a:extLst>
              <a:ext uri="{FF2B5EF4-FFF2-40B4-BE49-F238E27FC236}">
                <a16:creationId xmlns:a16="http://schemas.microsoft.com/office/drawing/2014/main" id="{0F961EC7-72BC-422C-8022-E9F5F6396F05}"/>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599089" y="1341883"/>
            <a:ext cx="3204409" cy="2137341"/>
          </a:xfrm>
          <a:prstGeom prst="rect">
            <a:avLst/>
          </a:prstGeom>
        </p:spPr>
      </p:pic>
      <p:grpSp>
        <p:nvGrpSpPr>
          <p:cNvPr id="3" name="Group 2" descr="Forecasting use case examples.">
            <a:extLst>
              <a:ext uri="{FF2B5EF4-FFF2-40B4-BE49-F238E27FC236}">
                <a16:creationId xmlns:a16="http://schemas.microsoft.com/office/drawing/2014/main" id="{718540ED-A3A1-4F55-B0D3-0DFC0D33C423}"/>
              </a:ext>
            </a:extLst>
          </p:cNvPr>
          <p:cNvGrpSpPr/>
          <p:nvPr/>
        </p:nvGrpSpPr>
        <p:grpSpPr>
          <a:xfrm>
            <a:off x="1514834" y="1344748"/>
            <a:ext cx="9289465" cy="4661432"/>
            <a:chOff x="1514834" y="1344748"/>
            <a:chExt cx="9289465" cy="4661432"/>
          </a:xfrm>
        </p:grpSpPr>
        <p:pic>
          <p:nvPicPr>
            <p:cNvPr id="6" name="Picture 5">
              <a:extLst>
                <a:ext uri="{FF2B5EF4-FFF2-40B4-BE49-F238E27FC236}">
                  <a16:creationId xmlns:a16="http://schemas.microsoft.com/office/drawing/2014/main" id="{ED84390D-7BB8-48F4-93AE-50835D933358}"/>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540701" y="1344748"/>
              <a:ext cx="3201150" cy="2134476"/>
            </a:xfrm>
            <a:prstGeom prst="rect">
              <a:avLst/>
            </a:prstGeom>
          </p:spPr>
        </p:pic>
        <p:pic>
          <p:nvPicPr>
            <p:cNvPr id="12" name="Picture 11">
              <a:extLst>
                <a:ext uri="{FF2B5EF4-FFF2-40B4-BE49-F238E27FC236}">
                  <a16:creationId xmlns:a16="http://schemas.microsoft.com/office/drawing/2014/main" id="{71EF4234-2655-41D6-A178-B5A477BE11F2}"/>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514834" y="4078545"/>
              <a:ext cx="3252884" cy="1927635"/>
            </a:xfrm>
            <a:prstGeom prst="rect">
              <a:avLst/>
            </a:prstGeom>
          </p:spPr>
        </p:pic>
        <p:pic>
          <p:nvPicPr>
            <p:cNvPr id="19" name="Picture 18">
              <a:extLst>
                <a:ext uri="{FF2B5EF4-FFF2-40B4-BE49-F238E27FC236}">
                  <a16:creationId xmlns:a16="http://schemas.microsoft.com/office/drawing/2014/main" id="{10E76F52-5658-47BB-BA78-66483F3B5686}"/>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598287" y="4078545"/>
              <a:ext cx="3206012" cy="1927635"/>
            </a:xfrm>
            <a:prstGeom prst="rect">
              <a:avLst/>
            </a:prstGeom>
          </p:spPr>
        </p:pic>
      </p:grpSp>
      <p:sp>
        <p:nvSpPr>
          <p:cNvPr id="4" name="Footer Placeholder 3">
            <a:extLst>
              <a:ext uri="{FF2B5EF4-FFF2-40B4-BE49-F238E27FC236}">
                <a16:creationId xmlns:a16="http://schemas.microsoft.com/office/drawing/2014/main" id="{5309EA03-4F2B-49BD-B453-BCBFEBD8E3B8}"/>
              </a:ext>
            </a:extLst>
          </p:cNvPr>
          <p:cNvSpPr>
            <a:spLocks noGrp="1"/>
          </p:cNvSpPr>
          <p:nvPr>
            <p:ph type="ftr" sz="quarter" idx="3"/>
          </p:nvPr>
        </p:nvSpPr>
        <p:spPr>
          <a:xfrm>
            <a:off x="728799" y="6356350"/>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5C24DD46-E417-4188-BE8B-F2A0F16464BB}"/>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566281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310107"/>
            <a:ext cx="9247414" cy="488498"/>
          </a:xfrm>
        </p:spPr>
        <p:txBody>
          <a:bodyPr>
            <a:normAutofit/>
          </a:bodyPr>
          <a:lstStyle/>
          <a:p>
            <a:r>
              <a:rPr lang="en-US" b="1" dirty="0">
                <a:latin typeface="+mn-lt"/>
              </a:rPr>
              <a:t>Module 4: Introducing Forecasting</a:t>
            </a:r>
          </a:p>
        </p:txBody>
      </p:sp>
      <p:sp>
        <p:nvSpPr>
          <p:cNvPr id="2" name="Title 1"/>
          <p:cNvSpPr>
            <a:spLocks noGrp="1"/>
          </p:cNvSpPr>
          <p:nvPr>
            <p:ph type="title"/>
          </p:nvPr>
        </p:nvSpPr>
        <p:spPr/>
        <p:txBody>
          <a:bodyPr>
            <a:noAutofit/>
          </a:bodyPr>
          <a:lstStyle/>
          <a:p>
            <a:r>
              <a:rPr lang="en-US" sz="4000" dirty="0">
                <a:latin typeface="+mj-lt"/>
              </a:rPr>
              <a:t>Section 2: Processing time series data </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278721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186A6-D4DD-44EE-BD63-943E1A1D4B24}"/>
              </a:ext>
            </a:extLst>
          </p:cNvPr>
          <p:cNvSpPr>
            <a:spLocks noGrp="1"/>
          </p:cNvSpPr>
          <p:nvPr>
            <p:ph type="title"/>
          </p:nvPr>
        </p:nvSpPr>
        <p:spPr/>
        <p:txBody>
          <a:bodyPr/>
          <a:lstStyle/>
          <a:p>
            <a:r>
              <a:rPr lang="en-US" dirty="0"/>
              <a:t>Time series data</a:t>
            </a:r>
          </a:p>
        </p:txBody>
      </p:sp>
      <p:pic>
        <p:nvPicPr>
          <p:cNvPr id="4" name="Picture 3" descr="Time series data example."/>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960141" y="1642124"/>
            <a:ext cx="8598488" cy="4137574"/>
          </a:xfrm>
          <a:prstGeom prst="rect">
            <a:avLst/>
          </a:prstGeom>
        </p:spPr>
      </p:pic>
      <p:grpSp>
        <p:nvGrpSpPr>
          <p:cNvPr id="8" name="Group 7">
            <a:extLst>
              <a:ext uri="{C183D7F6-B498-43B3-948B-1728B52AA6E4}">
                <adec:decorative xmlns:adec="http://schemas.microsoft.com/office/drawing/2017/decorative" val="1"/>
              </a:ext>
            </a:extLst>
          </p:cNvPr>
          <p:cNvGrpSpPr/>
          <p:nvPr/>
        </p:nvGrpSpPr>
        <p:grpSpPr>
          <a:xfrm>
            <a:off x="3104005" y="5830533"/>
            <a:ext cx="8360379" cy="338554"/>
            <a:chOff x="3104005" y="5959923"/>
            <a:chExt cx="8360379" cy="338554"/>
          </a:xfrm>
        </p:grpSpPr>
        <p:sp>
          <p:nvSpPr>
            <p:cNvPr id="7" name="TextBox 6"/>
            <p:cNvSpPr txBox="1"/>
            <p:nvPr/>
          </p:nvSpPr>
          <p:spPr>
            <a:xfrm>
              <a:off x="3104005" y="5959923"/>
              <a:ext cx="49244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Jan</a:t>
              </a:r>
            </a:p>
          </p:txBody>
        </p:sp>
        <p:sp>
          <p:nvSpPr>
            <p:cNvPr id="11" name="TextBox 10"/>
            <p:cNvSpPr txBox="1"/>
            <p:nvPr/>
          </p:nvSpPr>
          <p:spPr>
            <a:xfrm>
              <a:off x="3795810" y="5959923"/>
              <a:ext cx="51167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Feb</a:t>
              </a:r>
            </a:p>
          </p:txBody>
        </p:sp>
        <p:sp>
          <p:nvSpPr>
            <p:cNvPr id="12" name="TextBox 11"/>
            <p:cNvSpPr txBox="1"/>
            <p:nvPr/>
          </p:nvSpPr>
          <p:spPr>
            <a:xfrm>
              <a:off x="4506851" y="5959923"/>
              <a:ext cx="52770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Mar</a:t>
              </a:r>
            </a:p>
          </p:txBody>
        </p:sp>
        <p:sp>
          <p:nvSpPr>
            <p:cNvPr id="13" name="TextBox 12"/>
            <p:cNvSpPr txBox="1"/>
            <p:nvPr/>
          </p:nvSpPr>
          <p:spPr>
            <a:xfrm>
              <a:off x="5233922" y="5959923"/>
              <a:ext cx="50045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Apr</a:t>
              </a:r>
            </a:p>
          </p:txBody>
        </p:sp>
        <p:sp>
          <p:nvSpPr>
            <p:cNvPr id="14" name="TextBox 13"/>
            <p:cNvSpPr txBox="1"/>
            <p:nvPr/>
          </p:nvSpPr>
          <p:spPr>
            <a:xfrm>
              <a:off x="5933742" y="5959923"/>
              <a:ext cx="55656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May</a:t>
              </a:r>
            </a:p>
          </p:txBody>
        </p:sp>
        <p:sp>
          <p:nvSpPr>
            <p:cNvPr id="15" name="TextBox 14"/>
            <p:cNvSpPr txBox="1"/>
            <p:nvPr/>
          </p:nvSpPr>
          <p:spPr>
            <a:xfrm>
              <a:off x="6689667" y="5959923"/>
              <a:ext cx="50206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Jun</a:t>
              </a:r>
            </a:p>
          </p:txBody>
        </p:sp>
        <p:sp>
          <p:nvSpPr>
            <p:cNvPr id="16" name="TextBox 15"/>
            <p:cNvSpPr txBox="1"/>
            <p:nvPr/>
          </p:nvSpPr>
          <p:spPr>
            <a:xfrm>
              <a:off x="7391090" y="5959923"/>
              <a:ext cx="43633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Jul</a:t>
              </a:r>
            </a:p>
          </p:txBody>
        </p:sp>
        <p:sp>
          <p:nvSpPr>
            <p:cNvPr id="18" name="TextBox 17"/>
            <p:cNvSpPr txBox="1"/>
            <p:nvPr/>
          </p:nvSpPr>
          <p:spPr>
            <a:xfrm>
              <a:off x="8026790" y="5959923"/>
              <a:ext cx="54373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Aug</a:t>
              </a:r>
            </a:p>
          </p:txBody>
        </p:sp>
        <p:sp>
          <p:nvSpPr>
            <p:cNvPr id="19" name="TextBox 18"/>
            <p:cNvSpPr txBox="1"/>
            <p:nvPr/>
          </p:nvSpPr>
          <p:spPr>
            <a:xfrm>
              <a:off x="8769891" y="5959923"/>
              <a:ext cx="52129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Sep</a:t>
              </a:r>
            </a:p>
          </p:txBody>
        </p:sp>
        <p:sp>
          <p:nvSpPr>
            <p:cNvPr id="20" name="TextBox 19"/>
            <p:cNvSpPr txBox="1"/>
            <p:nvPr/>
          </p:nvSpPr>
          <p:spPr>
            <a:xfrm>
              <a:off x="9490550" y="5959923"/>
              <a:ext cx="51007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Oct</a:t>
              </a:r>
            </a:p>
          </p:txBody>
        </p:sp>
        <p:sp>
          <p:nvSpPr>
            <p:cNvPr id="21" name="TextBox 20"/>
            <p:cNvSpPr txBox="1"/>
            <p:nvPr/>
          </p:nvSpPr>
          <p:spPr>
            <a:xfrm>
              <a:off x="10199988" y="5959923"/>
              <a:ext cx="54373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Nov</a:t>
              </a:r>
            </a:p>
          </p:txBody>
        </p:sp>
        <p:sp>
          <p:nvSpPr>
            <p:cNvPr id="22" name="TextBox 21"/>
            <p:cNvSpPr txBox="1"/>
            <p:nvPr/>
          </p:nvSpPr>
          <p:spPr>
            <a:xfrm>
              <a:off x="10943087" y="5959923"/>
              <a:ext cx="52129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Dec</a:t>
              </a:r>
            </a:p>
          </p:txBody>
        </p:sp>
      </p:grpSp>
      <p:sp>
        <p:nvSpPr>
          <p:cNvPr id="9" name="TextBox 8"/>
          <p:cNvSpPr txBox="1"/>
          <p:nvPr/>
        </p:nvSpPr>
        <p:spPr>
          <a:xfrm>
            <a:off x="5347037" y="1193251"/>
            <a:ext cx="4432624"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Unit Sales Product #21232</a:t>
            </a:r>
          </a:p>
        </p:txBody>
      </p:sp>
      <p:sp>
        <p:nvSpPr>
          <p:cNvPr id="10" name="TextBox 9">
            <a:extLst>
              <a:ext uri="{FF2B5EF4-FFF2-40B4-BE49-F238E27FC236}">
                <a16:creationId xmlns:a16="http://schemas.microsoft.com/office/drawing/2014/main" id="{C5B67D1E-8D22-4F18-A9A6-116043438621}"/>
              </a:ext>
            </a:extLst>
          </p:cNvPr>
          <p:cNvSpPr txBox="1"/>
          <p:nvPr/>
        </p:nvSpPr>
        <p:spPr>
          <a:xfrm>
            <a:off x="324210" y="1407873"/>
            <a:ext cx="3333390" cy="1384995"/>
          </a:xfrm>
          <a:prstGeom prst="rect">
            <a:avLst/>
          </a:prstGeom>
          <a:solidFill>
            <a:schemeClr val="bg2"/>
          </a:solidFill>
        </p:spPr>
        <p:txBody>
          <a:bodyPr wrap="square" rtlCol="0">
            <a:spAutoFit/>
          </a:bodyPr>
          <a:lstStyle/>
          <a:p>
            <a:r>
              <a:rPr lang="en-US" sz="28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Time series data </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is captured in </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sequence over time</a:t>
            </a:r>
          </a:p>
        </p:txBody>
      </p:sp>
      <p:sp>
        <p:nvSpPr>
          <p:cNvPr id="23" name="TextBox 22">
            <a:extLst>
              <a:ext uri="{FF2B5EF4-FFF2-40B4-BE49-F238E27FC236}">
                <a16:creationId xmlns:a16="http://schemas.microsoft.com/office/drawing/2014/main" id="{642B6131-CB3E-4366-87C0-B45E9F2614D4}"/>
              </a:ext>
            </a:extLst>
          </p:cNvPr>
          <p:cNvSpPr txBox="1"/>
          <p:nvPr/>
        </p:nvSpPr>
        <p:spPr>
          <a:xfrm>
            <a:off x="344934" y="3010210"/>
            <a:ext cx="2415845" cy="3631763"/>
          </a:xfrm>
          <a:prstGeom prst="rect">
            <a:avLst/>
          </a:prstGeom>
          <a:noFill/>
        </p:spPr>
        <p:txBody>
          <a:bodyPr wrap="square" rtlCol="0">
            <a:spAutoFit/>
          </a:bodyPr>
          <a:lstStyle/>
          <a:p>
            <a:endParaRPr lang="en-US" sz="1600" b="1" dirty="0">
              <a:solidFill>
                <a:schemeClr val="accent5"/>
              </a:solidFill>
              <a:ea typeface="Amazon Ember" panose="020B0603020204020204" pitchFamily="34" charset="0"/>
              <a:cs typeface="Amazon Ember" panose="020B0603020204020204" pitchFamily="34" charset="0"/>
            </a:endParaRPr>
          </a:p>
          <a:p>
            <a:r>
              <a:rPr lang="en-US"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Related </a:t>
            </a:r>
            <a:r>
              <a:rPr lang="en-US" dirty="0">
                <a:solidFill>
                  <a:srgbClr val="4D27AA"/>
                </a:solidFill>
                <a:latin typeface="Amazon Ember" panose="02000000000000000000" pitchFamily="2" charset="0"/>
                <a:ea typeface="Amazon Ember" panose="02000000000000000000" pitchFamily="2" charset="0"/>
                <a:cs typeface="Amazon Ember Light" panose="020B0403020204020204" pitchFamily="34" charset="0"/>
              </a:rPr>
              <a:t>data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informs the time series data— for example, price or promotions</a:t>
            </a:r>
            <a:endParaRPr lang="en-US" dirty="0">
              <a:ea typeface="Amazon Ember" panose="020B0603020204020204" pitchFamily="34" charset="0"/>
              <a:cs typeface="Amazon Ember" panose="020B0603020204020204" pitchFamily="34" charset="0"/>
            </a:endParaRPr>
          </a:p>
          <a:p>
            <a:endParaRPr lang="en-US" b="1" dirty="0">
              <a:solidFill>
                <a:schemeClr val="accent5"/>
              </a:solidFill>
              <a:ea typeface="Amazon Ember" panose="020B0603020204020204" pitchFamily="34" charset="0"/>
              <a:cs typeface="Amazon Ember" panose="020B0603020204020204" pitchFamily="34" charset="0"/>
            </a:endParaRPr>
          </a:p>
          <a:p>
            <a:endParaRPr lang="en-US" b="1" dirty="0">
              <a:solidFill>
                <a:schemeClr val="accent5"/>
              </a:solidFill>
              <a:ea typeface="Amazon Ember" panose="020B0603020204020204" pitchFamily="34" charset="0"/>
              <a:cs typeface="Amazon Ember" panose="020B0603020204020204" pitchFamily="34" charset="0"/>
            </a:endParaRPr>
          </a:p>
          <a:p>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Metadata</a:t>
            </a:r>
            <a:r>
              <a:rPr lang="en-US" b="1" dirty="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might also be needed to explain predictions—for example, brand name or category</a:t>
            </a:r>
          </a:p>
          <a:p>
            <a:endParaRPr lang="en-US" sz="1600" dirty="0">
              <a:ea typeface="Amazon Ember" panose="020B0603020204020204" pitchFamily="34" charset="0"/>
              <a:cs typeface="Amazon Ember" panose="020B0603020204020204" pitchFamily="34" charset="0"/>
            </a:endParaRPr>
          </a:p>
        </p:txBody>
      </p:sp>
      <p:sp>
        <p:nvSpPr>
          <p:cNvPr id="5" name="Footer Placeholder 4">
            <a:extLst>
              <a:ext uri="{FF2B5EF4-FFF2-40B4-BE49-F238E27FC236}">
                <a16:creationId xmlns:a16="http://schemas.microsoft.com/office/drawing/2014/main" id="{4EE361ED-28E6-4E45-B2F9-1D96FCBBC01A}"/>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32908C7-A56B-4275-8963-A79563BF6A2D}"/>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3683085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date challenges</a:t>
            </a:r>
          </a:p>
        </p:txBody>
      </p:sp>
      <p:sp>
        <p:nvSpPr>
          <p:cNvPr id="13" name="TextBox 12"/>
          <p:cNvSpPr txBox="1"/>
          <p:nvPr/>
        </p:nvSpPr>
        <p:spPr>
          <a:xfrm>
            <a:off x="394604" y="1481964"/>
            <a:ext cx="5480988"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Incomplete and varying timestamps</a:t>
            </a:r>
          </a:p>
        </p:txBody>
      </p:sp>
      <p:grpSp>
        <p:nvGrpSpPr>
          <p:cNvPr id="8" name="Group 7" descr="Examples of time data.">
            <a:extLst>
              <a:ext uri="{FF2B5EF4-FFF2-40B4-BE49-F238E27FC236}">
                <a16:creationId xmlns:a16="http://schemas.microsoft.com/office/drawing/2014/main" id="{F2D98F3B-B43F-4E30-A641-D1448CF67444}"/>
              </a:ext>
            </a:extLst>
          </p:cNvPr>
          <p:cNvGrpSpPr/>
          <p:nvPr/>
        </p:nvGrpSpPr>
        <p:grpSpPr>
          <a:xfrm>
            <a:off x="6720601" y="1552255"/>
            <a:ext cx="4131471" cy="2780659"/>
            <a:chOff x="6720601" y="1552255"/>
            <a:chExt cx="4131471" cy="2780659"/>
          </a:xfrm>
        </p:grpSpPr>
        <p:grpSp>
          <p:nvGrpSpPr>
            <p:cNvPr id="27" name="Group 26">
              <a:extLst>
                <a:ext uri="{C183D7F6-B498-43B3-948B-1728B52AA6E4}">
                  <adec:decorative xmlns:adec="http://schemas.microsoft.com/office/drawing/2017/decorative" val="1"/>
                </a:ext>
              </a:extLst>
            </p:cNvPr>
            <p:cNvGrpSpPr/>
            <p:nvPr/>
          </p:nvGrpSpPr>
          <p:grpSpPr>
            <a:xfrm>
              <a:off x="6720601" y="1552255"/>
              <a:ext cx="3804458" cy="338554"/>
              <a:chOff x="6351910" y="1552255"/>
              <a:chExt cx="3804458" cy="338554"/>
            </a:xfrm>
          </p:grpSpPr>
          <p:sp>
            <p:nvSpPr>
              <p:cNvPr id="4" name="TextBox 3"/>
              <p:cNvSpPr txBox="1"/>
              <p:nvPr/>
            </p:nvSpPr>
            <p:spPr>
              <a:xfrm>
                <a:off x="6351910" y="1552255"/>
                <a:ext cx="2326278" cy="338554"/>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yyyy-mm-dd HH:MM:SS</a:t>
                </a:r>
              </a:p>
            </p:txBody>
          </p:sp>
          <p:sp>
            <p:nvSpPr>
              <p:cNvPr id="17" name="TextBox 16"/>
              <p:cNvSpPr txBox="1"/>
              <p:nvPr/>
            </p:nvSpPr>
            <p:spPr>
              <a:xfrm>
                <a:off x="8779068" y="1552255"/>
                <a:ext cx="137730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Includes time</a:t>
                </a:r>
              </a:p>
            </p:txBody>
          </p:sp>
        </p:grpSp>
        <p:grpSp>
          <p:nvGrpSpPr>
            <p:cNvPr id="26" name="Group 25">
              <a:extLst>
                <a:ext uri="{C183D7F6-B498-43B3-948B-1728B52AA6E4}">
                  <adec:decorative xmlns:adec="http://schemas.microsoft.com/office/drawing/2017/decorative" val="1"/>
                </a:ext>
              </a:extLst>
            </p:cNvPr>
            <p:cNvGrpSpPr/>
            <p:nvPr/>
          </p:nvGrpSpPr>
          <p:grpSpPr>
            <a:xfrm>
              <a:off x="7714463" y="2034560"/>
              <a:ext cx="3137609" cy="344670"/>
              <a:chOff x="7345772" y="2171040"/>
              <a:chExt cx="3137609" cy="344670"/>
            </a:xfrm>
          </p:grpSpPr>
          <p:sp>
            <p:nvSpPr>
              <p:cNvPr id="9" name="TextBox 8"/>
              <p:cNvSpPr txBox="1"/>
              <p:nvPr/>
            </p:nvSpPr>
            <p:spPr>
              <a:xfrm>
                <a:off x="7345772" y="2171040"/>
                <a:ext cx="1332416" cy="338554"/>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yyyy-dd-mm</a:t>
                </a:r>
              </a:p>
            </p:txBody>
          </p:sp>
          <p:sp>
            <p:nvSpPr>
              <p:cNvPr id="18" name="TextBox 17"/>
              <p:cNvSpPr txBox="1"/>
              <p:nvPr/>
            </p:nvSpPr>
            <p:spPr>
              <a:xfrm>
                <a:off x="8779068" y="2177156"/>
                <a:ext cx="170431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Year, day, month</a:t>
                </a:r>
              </a:p>
            </p:txBody>
          </p:sp>
        </p:grpSp>
        <p:grpSp>
          <p:nvGrpSpPr>
            <p:cNvPr id="25" name="Group 24">
              <a:extLst>
                <a:ext uri="{C183D7F6-B498-43B3-948B-1728B52AA6E4}">
                  <adec:decorative xmlns:adec="http://schemas.microsoft.com/office/drawing/2017/decorative" val="1"/>
                </a:ext>
              </a:extLst>
            </p:cNvPr>
            <p:cNvGrpSpPr/>
            <p:nvPr/>
          </p:nvGrpSpPr>
          <p:grpSpPr>
            <a:xfrm>
              <a:off x="7714463" y="2527093"/>
              <a:ext cx="3137609" cy="340558"/>
              <a:chOff x="7345772" y="2800053"/>
              <a:chExt cx="3137609" cy="340558"/>
            </a:xfrm>
          </p:grpSpPr>
          <p:sp>
            <p:nvSpPr>
              <p:cNvPr id="11" name="TextBox 10"/>
              <p:cNvSpPr txBox="1"/>
              <p:nvPr/>
            </p:nvSpPr>
            <p:spPr>
              <a:xfrm>
                <a:off x="7345772" y="2800053"/>
                <a:ext cx="1332416" cy="338554"/>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yyyy-mm-dd</a:t>
                </a:r>
              </a:p>
            </p:txBody>
          </p:sp>
          <p:sp>
            <p:nvSpPr>
              <p:cNvPr id="19" name="TextBox 18">
                <a:extLst>
                  <a:ext uri="{C183D7F6-B498-43B3-948B-1728B52AA6E4}">
                    <adec:decorative xmlns:adec="http://schemas.microsoft.com/office/drawing/2017/decorative" val="1"/>
                  </a:ext>
                </a:extLst>
              </p:cNvPr>
              <p:cNvSpPr txBox="1"/>
              <p:nvPr/>
            </p:nvSpPr>
            <p:spPr>
              <a:xfrm>
                <a:off x="8779068" y="2802057"/>
                <a:ext cx="170431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Year, month, day</a:t>
                </a:r>
              </a:p>
            </p:txBody>
          </p:sp>
        </p:grpSp>
        <p:grpSp>
          <p:nvGrpSpPr>
            <p:cNvPr id="24" name="Group 23">
              <a:extLst>
                <a:ext uri="{C183D7F6-B498-43B3-948B-1728B52AA6E4}">
                  <adec:decorative xmlns:adec="http://schemas.microsoft.com/office/drawing/2017/decorative" val="1"/>
                </a:ext>
              </a:extLst>
            </p:cNvPr>
            <p:cNvGrpSpPr/>
            <p:nvPr/>
          </p:nvGrpSpPr>
          <p:grpSpPr>
            <a:xfrm>
              <a:off x="8027048" y="3017518"/>
              <a:ext cx="1940166" cy="344304"/>
              <a:chOff x="7658357" y="3426958"/>
              <a:chExt cx="1940166" cy="344304"/>
            </a:xfrm>
          </p:grpSpPr>
          <p:sp>
            <p:nvSpPr>
              <p:cNvPr id="12" name="TextBox 11"/>
              <p:cNvSpPr txBox="1"/>
              <p:nvPr/>
            </p:nvSpPr>
            <p:spPr>
              <a:xfrm>
                <a:off x="7658357" y="3432708"/>
                <a:ext cx="1019831" cy="338554"/>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yyyy-mm</a:t>
                </a:r>
              </a:p>
            </p:txBody>
          </p:sp>
          <p:sp>
            <p:nvSpPr>
              <p:cNvPr id="20" name="TextBox 19"/>
              <p:cNvSpPr txBox="1"/>
              <p:nvPr/>
            </p:nvSpPr>
            <p:spPr>
              <a:xfrm>
                <a:off x="8779068" y="3426958"/>
                <a:ext cx="81945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 day</a:t>
                </a:r>
              </a:p>
            </p:txBody>
          </p:sp>
        </p:grpSp>
        <p:grpSp>
          <p:nvGrpSpPr>
            <p:cNvPr id="14" name="Group 13"/>
            <p:cNvGrpSpPr/>
            <p:nvPr/>
          </p:nvGrpSpPr>
          <p:grpSpPr>
            <a:xfrm>
              <a:off x="8559245" y="3503256"/>
              <a:ext cx="1523385" cy="341237"/>
              <a:chOff x="8190554" y="4049176"/>
              <a:chExt cx="1523385" cy="341237"/>
            </a:xfrm>
          </p:grpSpPr>
          <p:sp>
            <p:nvSpPr>
              <p:cNvPr id="15" name="TextBox 14"/>
              <p:cNvSpPr txBox="1"/>
              <p:nvPr/>
            </p:nvSpPr>
            <p:spPr>
              <a:xfrm>
                <a:off x="8190554" y="4049176"/>
                <a:ext cx="487634" cy="338554"/>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ss:s</a:t>
                </a:r>
              </a:p>
            </p:txBody>
          </p:sp>
          <p:sp>
            <p:nvSpPr>
              <p:cNvPr id="21" name="TextBox 20">
                <a:extLst>
                  <a:ext uri="{C183D7F6-B498-43B3-948B-1728B52AA6E4}">
                    <adec:decorative xmlns:adec="http://schemas.microsoft.com/office/drawing/2017/decorative" val="1"/>
                  </a:ext>
                </a:extLst>
              </p:cNvPr>
              <p:cNvSpPr txBox="1"/>
              <p:nvPr/>
            </p:nvSpPr>
            <p:spPr>
              <a:xfrm>
                <a:off x="8779068" y="4051859"/>
                <a:ext cx="93487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Seconds</a:t>
                </a:r>
              </a:p>
            </p:txBody>
          </p:sp>
        </p:grpSp>
        <p:grpSp>
          <p:nvGrpSpPr>
            <p:cNvPr id="10" name="Group 9">
              <a:extLst>
                <a:ext uri="{C183D7F6-B498-43B3-948B-1728B52AA6E4}">
                  <adec:decorative xmlns:adec="http://schemas.microsoft.com/office/drawing/2017/decorative" val="1"/>
                </a:ext>
              </a:extLst>
            </p:cNvPr>
            <p:cNvGrpSpPr/>
            <p:nvPr/>
          </p:nvGrpSpPr>
          <p:grpSpPr>
            <a:xfrm>
              <a:off x="8190554" y="3994360"/>
              <a:ext cx="1835972" cy="338554"/>
              <a:chOff x="7821863" y="4676760"/>
              <a:chExt cx="1835972" cy="338554"/>
            </a:xfrm>
          </p:grpSpPr>
          <p:sp>
            <p:nvSpPr>
              <p:cNvPr id="16" name="TextBox 15"/>
              <p:cNvSpPr txBox="1"/>
              <p:nvPr/>
            </p:nvSpPr>
            <p:spPr>
              <a:xfrm>
                <a:off x="7821863" y="4676760"/>
                <a:ext cx="856325" cy="338554"/>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mm-dd</a:t>
                </a:r>
              </a:p>
            </p:txBody>
          </p:sp>
          <p:sp>
            <p:nvSpPr>
              <p:cNvPr id="22" name="TextBox 21"/>
              <p:cNvSpPr txBox="1"/>
              <p:nvPr/>
            </p:nvSpPr>
            <p:spPr>
              <a:xfrm>
                <a:off x="8779068" y="4676760"/>
                <a:ext cx="87876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 year</a:t>
                </a:r>
              </a:p>
            </p:txBody>
          </p:sp>
        </p:grpSp>
      </p:grpSp>
      <p:sp>
        <p:nvSpPr>
          <p:cNvPr id="3" name="Rectangle 2">
            <a:extLst>
              <a:ext uri="{C183D7F6-B498-43B3-948B-1728B52AA6E4}">
                <adec:decorative xmlns:adec="http://schemas.microsoft.com/office/drawing/2017/decorative" val="1"/>
              </a:ext>
            </a:extLst>
          </p:cNvPr>
          <p:cNvSpPr/>
          <p:nvPr/>
        </p:nvSpPr>
        <p:spPr>
          <a:xfrm>
            <a:off x="822283" y="5575818"/>
            <a:ext cx="2603598" cy="369332"/>
          </a:xfrm>
          <a:prstGeom prst="rect">
            <a:avLst/>
          </a:prstGeom>
        </p:spPr>
        <p:txBody>
          <a:bodyPr wrap="none">
            <a:spAutoFit/>
          </a:bodyPr>
          <a:lstStyle/>
          <a:p>
            <a:r>
              <a:rPr lang="en-US" dirty="0"/>
              <a:t>2020-06-02T13:15:30Z</a:t>
            </a:r>
          </a:p>
        </p:txBody>
      </p:sp>
      <p:sp>
        <p:nvSpPr>
          <p:cNvPr id="23" name="TextBox 22"/>
          <p:cNvSpPr txBox="1"/>
          <p:nvPr/>
        </p:nvSpPr>
        <p:spPr>
          <a:xfrm>
            <a:off x="394604" y="4398915"/>
            <a:ext cx="439415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UTC, local, and time zones:</a:t>
            </a:r>
          </a:p>
        </p:txBody>
      </p:sp>
      <p:sp>
        <p:nvSpPr>
          <p:cNvPr id="7" name="TextBox 6"/>
          <p:cNvSpPr txBox="1"/>
          <p:nvPr/>
        </p:nvSpPr>
        <p:spPr>
          <a:xfrm>
            <a:off x="822283" y="4928800"/>
            <a:ext cx="429957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Is the time in UTC format?</a:t>
            </a:r>
          </a:p>
        </p:txBody>
      </p:sp>
      <p:sp>
        <p:nvSpPr>
          <p:cNvPr id="5" name="Footer Placeholder 4"/>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21564186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PPTX-Module-Template-2021-01-28.pptx" id="{D1E65016-86D4-42D6-9346-EF27920AFDFE}" vid="{22637D2E-DEA8-49C8-83A1-F4EB207F3D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Academy-PPTX-Module-Template-2021-01-28</Template>
  <TotalTime>1</TotalTime>
  <Words>6595</Words>
  <Application>Microsoft Office PowerPoint</Application>
  <PresentationFormat>Widescreen</PresentationFormat>
  <Paragraphs>780</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Amazon Ember</vt:lpstr>
      <vt:lpstr>Amazon Ember Light</vt:lpstr>
      <vt:lpstr>Arial</vt:lpstr>
      <vt:lpstr>Calibri</vt:lpstr>
      <vt:lpstr>Lucida Console</vt:lpstr>
      <vt:lpstr>Office Theme</vt:lpstr>
      <vt:lpstr>Module 4: Introducing Forecasting</vt:lpstr>
      <vt:lpstr>Module overview</vt:lpstr>
      <vt:lpstr>Module objectives</vt:lpstr>
      <vt:lpstr>Section 1: Forecasting overview </vt:lpstr>
      <vt:lpstr>Overview of forecasting</vt:lpstr>
      <vt:lpstr>Forecasting use cases</vt:lpstr>
      <vt:lpstr>Section 2: Processing time series data </vt:lpstr>
      <vt:lpstr>Time series data</vt:lpstr>
      <vt:lpstr>Time and date challenges</vt:lpstr>
      <vt:lpstr>Time series handling: Missing data</vt:lpstr>
      <vt:lpstr>Time series handling: Downsampling</vt:lpstr>
      <vt:lpstr>Time series handling: Upsampling</vt:lpstr>
      <vt:lpstr>Time series handling: Smoothing data</vt:lpstr>
      <vt:lpstr>Seasonality</vt:lpstr>
      <vt:lpstr>Time series correlations</vt:lpstr>
      <vt:lpstr>Stationarity, trends, and autocorrelation</vt:lpstr>
      <vt:lpstr>Using pandas for time series data</vt:lpstr>
      <vt:lpstr>Time series algorithms</vt:lpstr>
      <vt:lpstr>Section 2 key takeaways</vt:lpstr>
      <vt:lpstr>Section 3: Using Amazon Forecast </vt:lpstr>
      <vt:lpstr>Amazon Forecast workflow</vt:lpstr>
      <vt:lpstr>Amazon Forecast overview</vt:lpstr>
      <vt:lpstr>Supported domains</vt:lpstr>
      <vt:lpstr>Retail forecasting example</vt:lpstr>
      <vt:lpstr>Web traffic forecast example</vt:lpstr>
      <vt:lpstr>Selecting an Amazon Forecast algorithm</vt:lpstr>
      <vt:lpstr>Evaluating your forecast: Back testing</vt:lpstr>
      <vt:lpstr>Evaluation metrics: wQuantileLoss</vt:lpstr>
      <vt:lpstr>Root mean square error (RMSE) </vt:lpstr>
      <vt:lpstr>Model accuracy example</vt:lpstr>
      <vt:lpstr>Demonstration: Creating a forecast with Amazon Forecast</vt:lpstr>
      <vt:lpstr>Section 3 key takeaways</vt:lpstr>
      <vt:lpstr>Module 4 –  Guided Lab:  Creating a Forecast with Amazon Forecast </vt:lpstr>
      <vt:lpstr>Module wrap-up</vt:lpstr>
      <vt:lpstr>Module summary                                                     </vt:lpstr>
      <vt:lpstr>Complete the knowledge check</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Introducing Forecasting</dc:title>
  <dc:creator>Freeman, Charles</dc:creator>
  <cp:keywords>v1.0</cp:keywords>
  <cp:lastModifiedBy>Freeman, Charles</cp:lastModifiedBy>
  <cp:revision>1</cp:revision>
  <cp:lastPrinted>2018-12-10T23:37:28Z</cp:lastPrinted>
  <dcterms:created xsi:type="dcterms:W3CDTF">2021-06-21T14:48:07Z</dcterms:created>
  <dcterms:modified xsi:type="dcterms:W3CDTF">2021-06-21T14:49:48Z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